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f4e13b8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8f4e13b82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f4e13b8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8f4e13b82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f4e13b8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8f4e13b82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f4e13b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8f4e13b8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f4e13b8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8f4e13b82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f4e13b8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8f4e13b82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f4e13b82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8f4e13b82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f4e13b8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8f4e13b82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f4e13b8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8f4e13b82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f4e13b8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8f4e13b82_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f4e13b82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8f4e13b82_1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8f4e13b82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8f4e13b82_1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f4e13b82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8f4e13b82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f4e13b82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8f4e13b82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8f4e13b82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8f4e13b82_1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f6197df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8f6197df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f6197d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8f6197df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f6197d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8f6197df6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8f6197df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8f6197df6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f6197df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8f6197df6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8f4e13b8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8f4e13b82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f6197df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8f6197df6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f4e13b8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8f4e13b82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f4e13b8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8f4e13b82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4e13b8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8f4e13b82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f4e13b8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8f4e13b82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f4e13b8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8f4e13b82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f4e13b8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8f4e13b82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ajd tytułowy">
  <p:cSld name="1_Slajd tytuł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647739" y="3544572"/>
            <a:ext cx="10972800" cy="2043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wewnętrzny">
  <p:cSld name="Slajd wewnętrzn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2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3"/>
          <p:cNvCxnSpPr/>
          <p:nvPr/>
        </p:nvCxnSpPr>
        <p:spPr>
          <a:xfrm rot="10800000">
            <a:off x="925409" y="1556792"/>
            <a:ext cx="5760640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kład niestandardowy">
  <p:cSld name="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 rot="10800000">
            <a:off x="911424" y="1570535"/>
            <a:ext cx="10369152" cy="0"/>
          </a:xfrm>
          <a:prstGeom prst="straightConnector1">
            <a:avLst/>
          </a:prstGeom>
          <a:noFill/>
          <a:ln cap="flat" cmpd="sng" w="69850">
            <a:solidFill>
              <a:srgbClr val="1CA4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Układ niestandardowy">
  <p:cSld name="4_Układ niestandardow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139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tatni slajd">
  <p:cSld name="Ostatni slaj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5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hyperlink" Target="http://distill.pub/2016/misread-tsne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hyperlink" Target="https://lvdmaaten.github.io/publications/papers/JMLR_2008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9.jpg"/><Relationship Id="rId5" Type="http://schemas.openxmlformats.org/officeDocument/2006/relationships/hyperlink" Target="https://lvdmaaten.github.io/tsne/examples/mnist_tsne.mov" TargetMode="External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Relationship Id="rId5" Type="http://schemas.openxmlformats.org/officeDocument/2006/relationships/image" Target="../media/image53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11" Type="http://schemas.openxmlformats.org/officeDocument/2006/relationships/image" Target="../media/image56.png"/><Relationship Id="rId10" Type="http://schemas.openxmlformats.org/officeDocument/2006/relationships/image" Target="../media/image52.png"/><Relationship Id="rId9" Type="http://schemas.openxmlformats.org/officeDocument/2006/relationships/image" Target="../media/image78.gif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6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lvdmaaten.github.io/publications/papers/JMLR_2008.pdf" TargetMode="External"/><Relationship Id="rId4" Type="http://schemas.openxmlformats.org/officeDocument/2006/relationships/hyperlink" Target="https://lvdmaaten.github.io/publications/papers/JMLR_2008.pdf" TargetMode="External"/><Relationship Id="rId10" Type="http://schemas.openxmlformats.org/officeDocument/2006/relationships/image" Target="../media/image62.png"/><Relationship Id="rId9" Type="http://schemas.openxmlformats.org/officeDocument/2006/relationships/hyperlink" Target="https://lvdmaaten.github.io/publications/papers/AISTATS_2009.pdf" TargetMode="External"/><Relationship Id="rId5" Type="http://schemas.openxmlformats.org/officeDocument/2006/relationships/hyperlink" Target="https://lvdmaaten.github.io/publications/misc/Supplement_JMLR_2008.pdf" TargetMode="External"/><Relationship Id="rId6" Type="http://schemas.openxmlformats.org/officeDocument/2006/relationships/hyperlink" Target="https://www.youtube.com/watch?v=RJVL80Gg3lA&amp;list=UUtXKDgv1AVoG88PLl8nGXmw" TargetMode="External"/><Relationship Id="rId7" Type="http://schemas.openxmlformats.org/officeDocument/2006/relationships/hyperlink" Target="https://scholar.google.pl/scholar?client=ubuntu&amp;channel=fs&amp;oe=utf-8&amp;gfe_rd=cr&amp;um=1&amp;ie=UTF-8&amp;lr&amp;cites=14270678001885118036" TargetMode="External"/><Relationship Id="rId8" Type="http://schemas.openxmlformats.org/officeDocument/2006/relationships/hyperlink" Target="https://lvdmaaten.github.io/publications/papers/AISTATS_2009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vdmaaten.github.io/publications/papers/MachLearn_2012.pdf" TargetMode="External"/><Relationship Id="rId4" Type="http://schemas.openxmlformats.org/officeDocument/2006/relationships/hyperlink" Target="https://lvdmaaten.github.io/publications/papers/MachLearn_2012.pdf" TargetMode="External"/><Relationship Id="rId10" Type="http://schemas.openxmlformats.org/officeDocument/2006/relationships/image" Target="../media/image76.png"/><Relationship Id="rId9" Type="http://schemas.openxmlformats.org/officeDocument/2006/relationships/image" Target="../media/image68.jp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65.png"/><Relationship Id="rId8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vdmaaten.github.io/publications/papers/JMLR_2014.pdf" TargetMode="External"/><Relationship Id="rId4" Type="http://schemas.openxmlformats.org/officeDocument/2006/relationships/hyperlink" Target="https://lvdmaaten.github.io/publications/papers/JMLR_2014.pdf" TargetMode="External"/><Relationship Id="rId9" Type="http://schemas.openxmlformats.org/officeDocument/2006/relationships/hyperlink" Target="https://en.wikipedia.org/wiki/Barnes%E2%80%93Hut_simulation" TargetMode="External"/><Relationship Id="rId5" Type="http://schemas.openxmlformats.org/officeDocument/2006/relationships/image" Target="../media/image69.png"/><Relationship Id="rId6" Type="http://schemas.openxmlformats.org/officeDocument/2006/relationships/hyperlink" Target="http://scikit-learn.org/stable/modules/generated/sklearn.manifold.TSNE.html" TargetMode="External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lvdmaaten.github.io/publications/papers/JMLR_2014.pdf" TargetMode="External"/><Relationship Id="rId4" Type="http://schemas.openxmlformats.org/officeDocument/2006/relationships/hyperlink" Target="https://lvdmaaten.github.io/publications/papers/JMLR_2014.pdf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67.png"/><Relationship Id="rId7" Type="http://schemas.openxmlformats.org/officeDocument/2006/relationships/image" Target="../media/image75.png"/><Relationship Id="rId8" Type="http://schemas.openxmlformats.org/officeDocument/2006/relationships/hyperlink" Target="https://github.com/DmitryUlyanov/Multicore-TSN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istill.pub/2016/misread-tsne/" TargetMode="External"/><Relationship Id="rId4" Type="http://schemas.openxmlformats.org/officeDocument/2006/relationships/hyperlink" Target="http://distill.pub/2016/misread-tsne/" TargetMode="External"/><Relationship Id="rId5" Type="http://schemas.openxmlformats.org/officeDocument/2006/relationships/hyperlink" Target="https://lvdmaaten.github.io/publications/papers/AISTATS_2009.pdf" TargetMode="External"/><Relationship Id="rId6" Type="http://schemas.openxmlformats.org/officeDocument/2006/relationships/image" Target="../media/image74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s.stanford.edu/people/karpathy/cnnembed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scikit-learn.org/stable/modules/generated/sklearn.manifold.TSNE.html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istill.pub/2016/misread-tsne/" TargetMode="External"/><Relationship Id="rId4" Type="http://schemas.openxmlformats.org/officeDocument/2006/relationships/hyperlink" Target="https://lvdmaaten.github.io/publications/papers/JMLR_2008.pdf" TargetMode="External"/><Relationship Id="rId5" Type="http://schemas.openxmlformats.org/officeDocument/2006/relationships/hyperlink" Target="https://github.com/DmitryUlyanov/Multicore-TSNE" TargetMode="External"/><Relationship Id="rId6" Type="http://schemas.openxmlformats.org/officeDocument/2006/relationships/hyperlink" Target="https://lvdmaaten.github.io/tsne/" TargetMode="External"/><Relationship Id="rId7" Type="http://schemas.openxmlformats.org/officeDocument/2006/relationships/hyperlink" Target="http://scikit-learn.org/stable/modules/generated/sklearn.manifold.TSNE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s.stanford.edu/people/karpathy/cnnembed/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cs.stanford.edu/people/karpathy/cnnembed/cnn_embed_6k.jpg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://cs.stanford.edu/people/karpathy/cnnembed/cnn_embed_6k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9.jpg"/><Relationship Id="rId5" Type="http://schemas.openxmlformats.org/officeDocument/2006/relationships/hyperlink" Target="https://www.youtube.com/watch?v=oN-x3PHbaK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47739" y="265872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t-Distributed Stochastic Neighbor Embedding (t-SNE)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47739" y="3544572"/>
            <a:ext cx="10972800" cy="2043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Krzysztof Kolasiński Listopad - 2016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438" y="741775"/>
            <a:ext cx="4210125" cy="9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378950" y="1654425"/>
            <a:ext cx="55455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</a:rPr>
              <a:t>What about sigmas? </a:t>
            </a:r>
            <a:endParaRPr b="1" sz="2400">
              <a:solidFill>
                <a:srgbClr val="4A86E8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06675" y="2144275"/>
            <a:ext cx="11460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value of </a:t>
            </a:r>
            <a:r>
              <a:rPr b="1" lang="en-US" sz="1800"/>
              <a:t>sigma_i</a:t>
            </a:r>
            <a:r>
              <a:rPr lang="en-US" sz="1800"/>
              <a:t> define neighborhood of </a:t>
            </a:r>
            <a:r>
              <a:rPr lang="en-US" sz="1800"/>
              <a:t>surrounding</a:t>
            </a:r>
            <a:r>
              <a:rPr lang="en-US" sz="1800"/>
              <a:t> vectors, </a:t>
            </a:r>
            <a:r>
              <a:rPr b="1" lang="en-US" sz="1800"/>
              <a:t>physically</a:t>
            </a:r>
            <a:r>
              <a:rPr lang="en-US" sz="1800"/>
              <a:t> it is an interaction distance.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16"/>
          <p:cNvSpPr txBox="1"/>
          <p:nvPr/>
        </p:nvSpPr>
        <p:spPr>
          <a:xfrm>
            <a:off x="175600" y="3761725"/>
            <a:ext cx="11738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C78D8"/>
                </a:solidFill>
              </a:rPr>
              <a:t>What t-SNE does? </a:t>
            </a:r>
            <a:endParaRPr b="1" sz="2400">
              <a:solidFill>
                <a:srgbClr val="3C78D8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Define sigma for each vector </a:t>
            </a:r>
            <a:r>
              <a:rPr b="1" lang="en-US" sz="1800"/>
              <a:t>x</a:t>
            </a:r>
            <a:r>
              <a:rPr lang="en-US" sz="1800"/>
              <a:t> such that the </a:t>
            </a:r>
            <a:r>
              <a:rPr b="1" lang="en-US" sz="1800"/>
              <a:t>perplexity</a:t>
            </a:r>
            <a:r>
              <a:rPr lang="en-US" sz="1800"/>
              <a:t> is constant for it, </a:t>
            </a:r>
            <a:r>
              <a:rPr b="1" lang="en-US" sz="1800"/>
              <a:t>physically</a:t>
            </a:r>
            <a:r>
              <a:rPr lang="en-US" sz="1800"/>
              <a:t> we want to have same number of neighbors for each x.  </a:t>
            </a:r>
            <a:endParaRPr sz="1800"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0" y="2666350"/>
            <a:ext cx="12192000" cy="1104675"/>
            <a:chOff x="0" y="2666350"/>
            <a:chExt cx="12192000" cy="1104675"/>
          </a:xfrm>
        </p:grpSpPr>
        <p:pic>
          <p:nvPicPr>
            <p:cNvPr id="164" name="Google Shape;16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666350"/>
              <a:ext cx="12192000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6"/>
            <p:cNvSpPr/>
            <p:nvPr/>
          </p:nvSpPr>
          <p:spPr>
            <a:xfrm>
              <a:off x="194100" y="2698825"/>
              <a:ext cx="11886000" cy="1072200"/>
            </a:xfrm>
            <a:prstGeom prst="rect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229013" y="5037325"/>
            <a:ext cx="11670313" cy="508225"/>
            <a:chOff x="229013" y="5037325"/>
            <a:chExt cx="11670313" cy="508225"/>
          </a:xfrm>
        </p:grpSpPr>
        <p:pic>
          <p:nvPicPr>
            <p:cNvPr id="167" name="Google Shape;1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9013" y="5037325"/>
              <a:ext cx="11631274" cy="49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6"/>
            <p:cNvSpPr/>
            <p:nvPr/>
          </p:nvSpPr>
          <p:spPr>
            <a:xfrm>
              <a:off x="268025" y="5111150"/>
              <a:ext cx="11631300" cy="4344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6"/>
          <p:cNvSpPr txBox="1"/>
          <p:nvPr/>
        </p:nvSpPr>
        <p:spPr>
          <a:xfrm>
            <a:off x="4253850" y="3914125"/>
            <a:ext cx="4436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</a:rPr>
              <a:t>perplexity = złożoność ? 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238" y="1979788"/>
            <a:ext cx="4210125" cy="92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7"/>
          <p:cNvGrpSpPr/>
          <p:nvPr/>
        </p:nvGrpSpPr>
        <p:grpSpPr>
          <a:xfrm>
            <a:off x="277300" y="3622225"/>
            <a:ext cx="5864375" cy="3125025"/>
            <a:chOff x="277300" y="3622225"/>
            <a:chExt cx="5864375" cy="3125025"/>
          </a:xfrm>
        </p:grpSpPr>
        <p:sp>
          <p:nvSpPr>
            <p:cNvPr id="178" name="Google Shape;178;p17"/>
            <p:cNvSpPr txBox="1"/>
            <p:nvPr/>
          </p:nvSpPr>
          <p:spPr>
            <a:xfrm>
              <a:off x="277300" y="3622225"/>
              <a:ext cx="40668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4A86E8"/>
                  </a:solidFill>
                </a:rPr>
                <a:t>What is perplexity?</a:t>
              </a:r>
              <a:endParaRPr b="1" sz="2400">
                <a:solidFill>
                  <a:srgbClr val="4A86E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FF0000"/>
                  </a:solidFill>
                </a:rPr>
                <a:t>(input parameter for t-SNE)</a:t>
              </a:r>
              <a:endParaRPr b="1" i="1" sz="1800">
                <a:solidFill>
                  <a:srgbClr val="FF0000"/>
                </a:solidFill>
              </a:endParaRPr>
            </a:p>
          </p:txBody>
        </p:sp>
        <p:pic>
          <p:nvPicPr>
            <p:cNvPr id="179" name="Google Shape;17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5625" y="4368413"/>
              <a:ext cx="3028950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01400" y="5131613"/>
              <a:ext cx="4286250" cy="106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7"/>
            <p:cNvSpPr txBox="1"/>
            <p:nvPr/>
          </p:nvSpPr>
          <p:spPr>
            <a:xfrm>
              <a:off x="1991775" y="6044950"/>
              <a:ext cx="41499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Shannon entropy</a:t>
              </a:r>
              <a:endParaRPr sz="1800"/>
            </a:p>
          </p:txBody>
        </p:sp>
      </p:grpSp>
      <p:pic>
        <p:nvPicPr>
          <p:cNvPr id="182" name="Google Shape;1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50" y="1722150"/>
            <a:ext cx="5716650" cy="166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7"/>
          <p:cNvCxnSpPr/>
          <p:nvPr/>
        </p:nvCxnSpPr>
        <p:spPr>
          <a:xfrm>
            <a:off x="1099875" y="4427200"/>
            <a:ext cx="2403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" name="Google Shape;184;p17"/>
          <p:cNvGrpSpPr/>
          <p:nvPr/>
        </p:nvGrpSpPr>
        <p:grpSpPr>
          <a:xfrm>
            <a:off x="3294975" y="3388050"/>
            <a:ext cx="8877674" cy="1930346"/>
            <a:chOff x="3294975" y="3388050"/>
            <a:chExt cx="8877674" cy="1930346"/>
          </a:xfrm>
        </p:grpSpPr>
        <p:cxnSp>
          <p:nvCxnSpPr>
            <p:cNvPr id="185" name="Google Shape;185;p17"/>
            <p:cNvCxnSpPr>
              <a:stCxn id="182" idx="2"/>
            </p:cNvCxnSpPr>
            <p:nvPr/>
          </p:nvCxnSpPr>
          <p:spPr>
            <a:xfrm>
              <a:off x="3294975" y="3388050"/>
              <a:ext cx="2888400" cy="1371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86" name="Google Shape;18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3375" y="4138213"/>
              <a:ext cx="5989274" cy="11801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13" y="1604700"/>
            <a:ext cx="4210125" cy="9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77" y="2550763"/>
            <a:ext cx="2745754" cy="81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25" y="3388041"/>
            <a:ext cx="3885500" cy="967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8"/>
          <p:cNvGrpSpPr/>
          <p:nvPr/>
        </p:nvGrpSpPr>
        <p:grpSpPr>
          <a:xfrm>
            <a:off x="5457625" y="1282275"/>
            <a:ext cx="5846026" cy="5121825"/>
            <a:chOff x="5457625" y="1282275"/>
            <a:chExt cx="5846026" cy="5121825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7625" y="1282275"/>
              <a:ext cx="5846026" cy="475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8"/>
            <p:cNvSpPr txBox="1"/>
            <p:nvPr/>
          </p:nvSpPr>
          <p:spPr>
            <a:xfrm>
              <a:off x="6007700" y="6034500"/>
              <a:ext cx="52128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Perplexity in function of sigma for a selected vector</a:t>
              </a:r>
              <a:endParaRPr b="1"/>
            </a:p>
          </p:txBody>
        </p:sp>
      </p:grpSp>
      <p:sp>
        <p:nvSpPr>
          <p:cNvPr id="199" name="Google Shape;199;p18"/>
          <p:cNvSpPr txBox="1"/>
          <p:nvPr/>
        </p:nvSpPr>
        <p:spPr>
          <a:xfrm>
            <a:off x="988975" y="4293750"/>
            <a:ext cx="43347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4125"/>
                </a:solidFill>
              </a:rPr>
              <a:t>What t-SNE does?</a:t>
            </a:r>
            <a:endParaRPr b="1" sz="1800">
              <a:solidFill>
                <a:srgbClr val="CC412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</a:rPr>
              <a:t>SNE performs </a:t>
            </a:r>
            <a:r>
              <a:rPr b="1" lang="en-US" sz="1800">
                <a:solidFill>
                  <a:srgbClr val="E06666"/>
                </a:solidFill>
              </a:rPr>
              <a:t>binary search</a:t>
            </a:r>
            <a:r>
              <a:rPr lang="en-US" sz="1800">
                <a:solidFill>
                  <a:srgbClr val="E06666"/>
                </a:solidFill>
              </a:rPr>
              <a:t> for sigma that produces fixed value of perplexity for each X.</a:t>
            </a:r>
            <a:endParaRPr sz="1800">
              <a:solidFill>
                <a:srgbClr val="E0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</a:rPr>
              <a:t>Note: </a:t>
            </a:r>
            <a:r>
              <a:rPr lang="en-US" sz="1800">
                <a:solidFill>
                  <a:srgbClr val="E06666"/>
                </a:solidFill>
              </a:rPr>
              <a:t>This function is monotonic with sigma - binary search is safe</a:t>
            </a:r>
            <a:endParaRPr sz="1800">
              <a:solidFill>
                <a:srgbClr val="E06666"/>
              </a:solidFill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6463" y="596050"/>
            <a:ext cx="4334700" cy="84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8"/>
          <p:cNvGrpSpPr/>
          <p:nvPr/>
        </p:nvGrpSpPr>
        <p:grpSpPr>
          <a:xfrm>
            <a:off x="6053900" y="4621300"/>
            <a:ext cx="1700625" cy="1044525"/>
            <a:chOff x="6053900" y="4621300"/>
            <a:chExt cx="1700625" cy="1044525"/>
          </a:xfrm>
        </p:grpSpPr>
        <p:cxnSp>
          <p:nvCxnSpPr>
            <p:cNvPr id="202" name="Google Shape;202;p18"/>
            <p:cNvCxnSpPr/>
            <p:nvPr/>
          </p:nvCxnSpPr>
          <p:spPr>
            <a:xfrm>
              <a:off x="6053900" y="4621300"/>
              <a:ext cx="16914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7754525" y="4630525"/>
              <a:ext cx="0" cy="1035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4" name="Google Shape;204;p18"/>
          <p:cNvGrpSpPr/>
          <p:nvPr/>
        </p:nvGrpSpPr>
        <p:grpSpPr>
          <a:xfrm>
            <a:off x="7477100" y="4815200"/>
            <a:ext cx="3364675" cy="453000"/>
            <a:chOff x="7477100" y="4815200"/>
            <a:chExt cx="3364675" cy="453000"/>
          </a:xfrm>
        </p:grpSpPr>
        <p:cxnSp>
          <p:nvCxnSpPr>
            <p:cNvPr id="205" name="Google Shape;205;p18"/>
            <p:cNvCxnSpPr/>
            <p:nvPr/>
          </p:nvCxnSpPr>
          <p:spPr>
            <a:xfrm flipH="1">
              <a:off x="7477100" y="5231300"/>
              <a:ext cx="1617600" cy="369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" name="Google Shape;206;p18"/>
            <p:cNvSpPr txBox="1"/>
            <p:nvPr/>
          </p:nvSpPr>
          <p:spPr>
            <a:xfrm>
              <a:off x="9150075" y="4815200"/>
              <a:ext cx="16917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4125"/>
                  </a:solidFill>
                </a:rPr>
                <a:t>“</a:t>
              </a:r>
              <a:r>
                <a:rPr i="1" lang="en-US">
                  <a:solidFill>
                    <a:srgbClr val="CC4125"/>
                  </a:solidFill>
                </a:rPr>
                <a:t>probably</a:t>
              </a:r>
              <a:r>
                <a:rPr lang="en-US">
                  <a:solidFill>
                    <a:srgbClr val="CC4125"/>
                  </a:solidFill>
                </a:rPr>
                <a:t>” from here: it starts to interact with others</a:t>
              </a:r>
              <a:endParaRPr>
                <a:solidFill>
                  <a:srgbClr val="CC4125"/>
                </a:solidFill>
              </a:endParaRPr>
            </a:p>
          </p:txBody>
        </p:sp>
      </p:grpSp>
      <p:grpSp>
        <p:nvGrpSpPr>
          <p:cNvPr id="207" name="Google Shape;207;p18"/>
          <p:cNvGrpSpPr/>
          <p:nvPr/>
        </p:nvGrpSpPr>
        <p:grpSpPr>
          <a:xfrm>
            <a:off x="9071625" y="1737600"/>
            <a:ext cx="1848600" cy="857400"/>
            <a:chOff x="9071625" y="1737600"/>
            <a:chExt cx="1848600" cy="857400"/>
          </a:xfrm>
        </p:grpSpPr>
        <p:sp>
          <p:nvSpPr>
            <p:cNvPr id="208" name="Google Shape;208;p18"/>
            <p:cNvSpPr txBox="1"/>
            <p:nvPr/>
          </p:nvSpPr>
          <p:spPr>
            <a:xfrm>
              <a:off x="9071625" y="2033400"/>
              <a:ext cx="18486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61C00"/>
                  </a:solidFill>
                </a:rPr>
                <a:t>large sigmas give ~200 i.e. total number of samples</a:t>
              </a:r>
              <a:endParaRPr>
                <a:solidFill>
                  <a:srgbClr val="A61C00"/>
                </a:solidFill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(</a:t>
              </a:r>
              <a:r>
                <a:rPr i="1" lang="en-US">
                  <a:solidFill>
                    <a:srgbClr val="FF0000"/>
                  </a:solidFill>
                </a:rPr>
                <a:t>hint take the limit to see it</a:t>
              </a:r>
              <a:r>
                <a:rPr lang="en-US">
                  <a:solidFill>
                    <a:srgbClr val="FF0000"/>
                  </a:solidFill>
                </a:rPr>
                <a:t>)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209" name="Google Shape;209;p18"/>
            <p:cNvCxnSpPr>
              <a:stCxn id="208" idx="0"/>
            </p:cNvCxnSpPr>
            <p:nvPr/>
          </p:nvCxnSpPr>
          <p:spPr>
            <a:xfrm flipH="1" rot="10800000">
              <a:off x="9995925" y="1737600"/>
              <a:ext cx="96900" cy="2958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10" name="Google Shape;2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49375" y="1832950"/>
            <a:ext cx="4459676" cy="36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9"/>
          <p:cNvGrpSpPr/>
          <p:nvPr/>
        </p:nvGrpSpPr>
        <p:grpSpPr>
          <a:xfrm>
            <a:off x="6164800" y="2294937"/>
            <a:ext cx="5052600" cy="4147038"/>
            <a:chOff x="6164800" y="2294937"/>
            <a:chExt cx="5052600" cy="4147038"/>
          </a:xfrm>
        </p:grpSpPr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1925" y="2294937"/>
              <a:ext cx="4874075" cy="393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9"/>
            <p:cNvSpPr txBox="1"/>
            <p:nvPr/>
          </p:nvSpPr>
          <p:spPr>
            <a:xfrm>
              <a:off x="6164800" y="6072375"/>
              <a:ext cx="50526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</a:rPr>
                <a:t>What i-th vector is seeing around? </a:t>
              </a:r>
              <a:r>
                <a:rPr lang="en-US"/>
                <a:t>For large sigmas all samples become equally visible.</a:t>
              </a:r>
              <a:endParaRPr/>
            </a:p>
          </p:txBody>
        </p:sp>
      </p:grpSp>
      <p:sp>
        <p:nvSpPr>
          <p:cNvPr id="218" name="Google Shape;218;p1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25" y="1568775"/>
            <a:ext cx="5399198" cy="438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579075" y="5957775"/>
            <a:ext cx="5212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Perplexity in function of sigma for a selected vector</a:t>
            </a:r>
            <a:endParaRPr b="1"/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425" y="1906050"/>
            <a:ext cx="1899928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638" y="567550"/>
            <a:ext cx="4210125" cy="92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9"/>
          <p:cNvGrpSpPr/>
          <p:nvPr/>
        </p:nvGrpSpPr>
        <p:grpSpPr>
          <a:xfrm>
            <a:off x="5736425" y="1373700"/>
            <a:ext cx="6213052" cy="1050622"/>
            <a:chOff x="5736425" y="1373700"/>
            <a:chExt cx="6213052" cy="1050622"/>
          </a:xfrm>
        </p:grpSpPr>
        <p:sp>
          <p:nvSpPr>
            <p:cNvPr id="225" name="Google Shape;225;p19"/>
            <p:cNvSpPr txBox="1"/>
            <p:nvPr/>
          </p:nvSpPr>
          <p:spPr>
            <a:xfrm>
              <a:off x="5736425" y="1373700"/>
              <a:ext cx="54810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C78D8"/>
                  </a:solidFill>
                </a:rPr>
                <a:t>The effect of the perplexity on neighbor visibility: </a:t>
              </a:r>
              <a:endParaRPr sz="1800">
                <a:solidFill>
                  <a:srgbClr val="3C78D8"/>
                </a:solidFill>
              </a:endParaRPr>
            </a:p>
          </p:txBody>
        </p:sp>
        <p:pic>
          <p:nvPicPr>
            <p:cNvPr id="226" name="Google Shape;226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1118" y="1780272"/>
              <a:ext cx="6148360" cy="644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19"/>
          <p:cNvSpPr txBox="1"/>
          <p:nvPr/>
        </p:nvSpPr>
        <p:spPr>
          <a:xfrm>
            <a:off x="7024375" y="5314500"/>
            <a:ext cx="2208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x axis is shifted  -&gt;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38" y="567550"/>
            <a:ext cx="4210125" cy="9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0" y="2240825"/>
            <a:ext cx="10809299" cy="2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>
            <a:off x="2088850" y="5092650"/>
            <a:ext cx="82443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155CC"/>
                </a:solidFill>
              </a:rPr>
              <a:t>Nice visualizations:</a:t>
            </a: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http://distill.pub/2016/misread-tsne/</a:t>
            </a:r>
            <a:r>
              <a:rPr lang="en-US" sz="2400"/>
              <a:t> !!!</a:t>
            </a:r>
            <a:endParaRPr sz="2400"/>
          </a:p>
        </p:txBody>
      </p:sp>
      <p:sp>
        <p:nvSpPr>
          <p:cNvPr id="237" name="Google Shape;237;p20"/>
          <p:cNvSpPr txBox="1"/>
          <p:nvPr/>
        </p:nvSpPr>
        <p:spPr>
          <a:xfrm>
            <a:off x="471900" y="1756075"/>
            <a:ext cx="9658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value of perplexity really matters: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638" y="567550"/>
            <a:ext cx="4210125" cy="9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471900" y="1756075"/>
            <a:ext cx="9658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6" name="Google Shape;2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300" y="1784909"/>
            <a:ext cx="1679639" cy="533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591550" y="1682563"/>
            <a:ext cx="46212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78D8"/>
                </a:solidFill>
              </a:rPr>
              <a:t>Calculation of pij probabilities is the first step for t-SNE:</a:t>
            </a:r>
            <a:endParaRPr sz="1800">
              <a:solidFill>
                <a:srgbClr val="3C78D8"/>
              </a:solidFill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2009" y="1758347"/>
            <a:ext cx="1983943" cy="586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1"/>
          <p:cNvGrpSpPr/>
          <p:nvPr/>
        </p:nvGrpSpPr>
        <p:grpSpPr>
          <a:xfrm>
            <a:off x="203325" y="2602900"/>
            <a:ext cx="11691900" cy="1949950"/>
            <a:chOff x="203325" y="2602900"/>
            <a:chExt cx="11691900" cy="1949950"/>
          </a:xfrm>
        </p:grpSpPr>
        <p:pic>
          <p:nvPicPr>
            <p:cNvPr id="250" name="Google Shape;250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8149" y="3177175"/>
              <a:ext cx="4501400" cy="137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1"/>
            <p:cNvSpPr txBox="1"/>
            <p:nvPr/>
          </p:nvSpPr>
          <p:spPr>
            <a:xfrm>
              <a:off x="203325" y="2602900"/>
              <a:ext cx="116919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Finally the second step: </a:t>
              </a:r>
              <a:r>
                <a:rPr lang="en-US" sz="1800"/>
                <a:t>we introduce another set of variables Y, of the same number of samples what X but is low dimensional. </a:t>
              </a:r>
              <a:r>
                <a:rPr b="1" lang="en-US" sz="1800"/>
                <a:t>In practice 2 or 3</a:t>
              </a:r>
              <a:r>
                <a:rPr lang="en-US" sz="1800"/>
                <a:t> dimensional vectors e.g. </a:t>
              </a:r>
              <a:r>
                <a:rPr b="1" lang="en-US" sz="1800"/>
                <a:t>Y = (y</a:t>
              </a:r>
              <a:r>
                <a:rPr b="1" baseline="-25000" lang="en-US" sz="1800"/>
                <a:t>1</a:t>
              </a:r>
              <a:r>
                <a:rPr b="1" lang="en-US" sz="1800"/>
                <a:t>,y</a:t>
              </a:r>
              <a:r>
                <a:rPr b="1" baseline="-25000" lang="en-US" sz="1800"/>
                <a:t>2</a:t>
              </a:r>
              <a:r>
                <a:rPr b="1" lang="en-US" sz="1800"/>
                <a:t>) for visualization</a:t>
              </a:r>
              <a:endParaRPr b="1" sz="1800"/>
            </a:p>
          </p:txBody>
        </p:sp>
      </p:grpSp>
      <p:pic>
        <p:nvPicPr>
          <p:cNvPr id="252" name="Google Shape;2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89008" y="1784897"/>
            <a:ext cx="2807467" cy="69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736175" y="3552975"/>
            <a:ext cx="110859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define joint probabilities as: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TL;TW</a:t>
            </a:r>
            <a:r>
              <a:rPr lang="en-US" sz="1800"/>
              <a:t>: this kind of approximation has nice properties, one of them is </a:t>
            </a:r>
            <a:r>
              <a:rPr b="1" lang="en-US" sz="1800"/>
              <a:t>long tail</a:t>
            </a:r>
            <a:r>
              <a:rPr lang="en-US" sz="1800"/>
              <a:t> (for long range interactions),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is similar to Gauss, faster to compute (no exponential). </a:t>
            </a:r>
            <a:r>
              <a:rPr b="1" lang="en-US" sz="1800">
                <a:solidFill>
                  <a:srgbClr val="FF0000"/>
                </a:solidFill>
              </a:rPr>
              <a:t>See </a:t>
            </a:r>
            <a:r>
              <a:rPr b="1" lang="en-US" sz="1800" u="sng">
                <a:solidFill>
                  <a:srgbClr val="FF0000"/>
                </a:solidFill>
                <a:hlinkClick r:id="rId8"/>
              </a:rPr>
              <a:t>paper</a:t>
            </a:r>
            <a:r>
              <a:rPr b="1" lang="en-US" sz="1800">
                <a:solidFill>
                  <a:srgbClr val="FF0000"/>
                </a:solidFill>
              </a:rPr>
              <a:t> for more details</a:t>
            </a:r>
            <a:r>
              <a:rPr lang="en-US" sz="1800"/>
              <a:t>.</a:t>
            </a:r>
            <a:endParaRPr sz="1800"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</a:rPr>
              <a:t>NOTE !!!</a:t>
            </a:r>
            <a:endParaRPr b="1" sz="2400">
              <a:solidFill>
                <a:srgbClr val="CC0000"/>
              </a:solidFill>
            </a:endParaRPr>
          </a:p>
          <a:p>
            <a:pPr indent="-342900" lvl="0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sigmas (model simplification, perplexity recomputation for each iteration step would be </a:t>
            </a:r>
            <a:r>
              <a:rPr lang="en-US" sz="1800"/>
              <a:t>difficult</a:t>
            </a:r>
            <a:r>
              <a:rPr lang="en-US" sz="1800"/>
              <a:t>)</a:t>
            </a:r>
            <a:endParaRPr sz="1800"/>
          </a:p>
          <a:p>
            <a:pPr indent="-342900" lvl="0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of course we put q</a:t>
            </a:r>
            <a:r>
              <a:rPr baseline="-25000" lang="en-US" sz="1800"/>
              <a:t>ii</a:t>
            </a:r>
            <a:r>
              <a:rPr lang="en-US" sz="1800"/>
              <a:t> = 0</a:t>
            </a:r>
            <a:endParaRPr sz="1800"/>
          </a:p>
        </p:txBody>
      </p:sp>
      <p:grpSp>
        <p:nvGrpSpPr>
          <p:cNvPr id="254" name="Google Shape;254;p21"/>
          <p:cNvGrpSpPr/>
          <p:nvPr/>
        </p:nvGrpSpPr>
        <p:grpSpPr>
          <a:xfrm>
            <a:off x="7819350" y="3521425"/>
            <a:ext cx="4020275" cy="831900"/>
            <a:chOff x="7819350" y="3521425"/>
            <a:chExt cx="4020275" cy="831900"/>
          </a:xfrm>
        </p:grpSpPr>
        <p:cxnSp>
          <p:nvCxnSpPr>
            <p:cNvPr id="255" name="Google Shape;255;p21"/>
            <p:cNvCxnSpPr/>
            <p:nvPr/>
          </p:nvCxnSpPr>
          <p:spPr>
            <a:xfrm rot="10800000">
              <a:off x="7819350" y="3669350"/>
              <a:ext cx="1719000" cy="92400"/>
            </a:xfrm>
            <a:prstGeom prst="straightConnector1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6" name="Google Shape;256;p21"/>
            <p:cNvSpPr txBox="1"/>
            <p:nvPr/>
          </p:nvSpPr>
          <p:spPr>
            <a:xfrm>
              <a:off x="9445925" y="3521425"/>
              <a:ext cx="23937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E06666"/>
                  </a:solidFill>
                </a:rPr>
                <a:t>Student t-distribution with one degree of freedom: Cauchy distribution</a:t>
              </a:r>
              <a:endParaRPr>
                <a:solidFill>
                  <a:srgbClr val="E0666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471900" y="1756075"/>
            <a:ext cx="9658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3" name="Google Shape;263;p22"/>
          <p:cNvSpPr txBox="1"/>
          <p:nvPr/>
        </p:nvSpPr>
        <p:spPr>
          <a:xfrm>
            <a:off x="203325" y="774100"/>
            <a:ext cx="11691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Finally the second step: </a:t>
            </a:r>
            <a:r>
              <a:rPr lang="en-US" sz="1800"/>
              <a:t>we introduce another set of variables Y, of the same number of samples what X but is low dimensional. </a:t>
            </a:r>
            <a:r>
              <a:rPr b="1" lang="en-US" sz="1800"/>
              <a:t>In practice 2 or 3</a:t>
            </a:r>
            <a:r>
              <a:rPr lang="en-US" sz="1800"/>
              <a:t> dimensional vectors e.g. </a:t>
            </a:r>
            <a:r>
              <a:rPr b="1" lang="en-US" sz="1800"/>
              <a:t>Y = (y</a:t>
            </a:r>
            <a:r>
              <a:rPr b="1" baseline="-25000" lang="en-US" sz="1800"/>
              <a:t>1</a:t>
            </a:r>
            <a:r>
              <a:rPr b="1" lang="en-US" sz="1800"/>
              <a:t>,y</a:t>
            </a:r>
            <a:r>
              <a:rPr b="1" baseline="-25000" lang="en-US" sz="1800"/>
              <a:t>2</a:t>
            </a:r>
            <a:r>
              <a:rPr b="1" lang="en-US" sz="1800"/>
              <a:t>) for visualization</a:t>
            </a:r>
            <a:endParaRPr b="1" sz="1800"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449" y="1532575"/>
            <a:ext cx="4501400" cy="13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642900" y="1697600"/>
            <a:ext cx="110859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define joint probabilities as: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66" name="Google Shape;266;p22"/>
          <p:cNvCxnSpPr/>
          <p:nvPr/>
        </p:nvCxnSpPr>
        <p:spPr>
          <a:xfrm rot="10800000">
            <a:off x="7652975" y="2006900"/>
            <a:ext cx="1719000" cy="92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2"/>
          <p:cNvSpPr txBox="1"/>
          <p:nvPr/>
        </p:nvSpPr>
        <p:spPr>
          <a:xfrm>
            <a:off x="9445925" y="1692625"/>
            <a:ext cx="2393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06666"/>
                </a:solidFill>
              </a:rPr>
              <a:t>Student t-distribution with one degree of freedom: Cauchy distribution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488" y="2935575"/>
            <a:ext cx="3803424" cy="3717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2"/>
          <p:cNvGrpSpPr/>
          <p:nvPr/>
        </p:nvGrpSpPr>
        <p:grpSpPr>
          <a:xfrm>
            <a:off x="4686025" y="4240500"/>
            <a:ext cx="3170175" cy="1447900"/>
            <a:chOff x="4686025" y="4240500"/>
            <a:chExt cx="3170175" cy="1447900"/>
          </a:xfrm>
        </p:grpSpPr>
        <p:cxnSp>
          <p:nvCxnSpPr>
            <p:cNvPr id="270" name="Google Shape;270;p22"/>
            <p:cNvCxnSpPr/>
            <p:nvPr/>
          </p:nvCxnSpPr>
          <p:spPr>
            <a:xfrm flipH="1">
              <a:off x="5563900" y="4240500"/>
              <a:ext cx="2292300" cy="1018500"/>
            </a:xfrm>
            <a:prstGeom prst="straightConnector1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" name="Google Shape;271;p22"/>
            <p:cNvSpPr txBox="1"/>
            <p:nvPr/>
          </p:nvSpPr>
          <p:spPr>
            <a:xfrm>
              <a:off x="4686025" y="5101900"/>
              <a:ext cx="1118400" cy="5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C78D8"/>
                  </a:solidFill>
                </a:rPr>
                <a:t>q</a:t>
              </a:r>
              <a:r>
                <a:rPr b="1" baseline="-25000" lang="en-US" sz="1800">
                  <a:solidFill>
                    <a:srgbClr val="3C78D8"/>
                  </a:solidFill>
                </a:rPr>
                <a:t>ii</a:t>
              </a:r>
              <a:r>
                <a:rPr b="1" lang="en-US" sz="1800">
                  <a:solidFill>
                    <a:srgbClr val="3C78D8"/>
                  </a:solidFill>
                </a:rPr>
                <a:t> = 0</a:t>
              </a:r>
              <a:endParaRPr b="1" sz="1800">
                <a:solidFill>
                  <a:srgbClr val="3C78D8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78D8"/>
                </a:solidFill>
              </a:endParaRPr>
            </a:p>
          </p:txBody>
        </p:sp>
      </p:grpSp>
      <p:grpSp>
        <p:nvGrpSpPr>
          <p:cNvPr id="272" name="Google Shape;272;p22"/>
          <p:cNvGrpSpPr/>
          <p:nvPr/>
        </p:nvGrpSpPr>
        <p:grpSpPr>
          <a:xfrm>
            <a:off x="203325" y="3077775"/>
            <a:ext cx="4926591" cy="1266325"/>
            <a:chOff x="203325" y="3077775"/>
            <a:chExt cx="4926591" cy="1266325"/>
          </a:xfrm>
        </p:grpSpPr>
        <p:sp>
          <p:nvSpPr>
            <p:cNvPr id="273" name="Google Shape;273;p22"/>
            <p:cNvSpPr txBox="1"/>
            <p:nvPr/>
          </p:nvSpPr>
          <p:spPr>
            <a:xfrm>
              <a:off x="711675" y="3077775"/>
              <a:ext cx="4380900" cy="5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q</a:t>
              </a:r>
              <a:r>
                <a:rPr b="1" baseline="-25000" lang="en-US" sz="1800"/>
                <a:t>ij</a:t>
              </a:r>
              <a:r>
                <a:rPr lang="en-US" sz="1800"/>
                <a:t> is initialized with random values:</a:t>
              </a:r>
              <a:endParaRPr sz="1800"/>
            </a:p>
          </p:txBody>
        </p:sp>
        <p:pic>
          <p:nvPicPr>
            <p:cNvPr id="274" name="Google Shape;27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325" y="3757600"/>
              <a:ext cx="4926591" cy="586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22"/>
          <p:cNvGrpSpPr/>
          <p:nvPr/>
        </p:nvGrpSpPr>
        <p:grpSpPr>
          <a:xfrm>
            <a:off x="203325" y="4496450"/>
            <a:ext cx="5175850" cy="2195200"/>
            <a:chOff x="203325" y="4496450"/>
            <a:chExt cx="5175850" cy="2195200"/>
          </a:xfrm>
        </p:grpSpPr>
        <p:pic>
          <p:nvPicPr>
            <p:cNvPr id="276" name="Google Shape;27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325" y="4496450"/>
              <a:ext cx="4287815" cy="194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2"/>
            <p:cNvSpPr txBox="1"/>
            <p:nvPr/>
          </p:nvSpPr>
          <p:spPr>
            <a:xfrm>
              <a:off x="2726575" y="6497550"/>
              <a:ext cx="2652600" cy="1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note the O(N</a:t>
              </a:r>
              <a:r>
                <a:rPr baseline="30000" lang="en-US">
                  <a:solidFill>
                    <a:srgbClr val="CC0000"/>
                  </a:solidFill>
                </a:rPr>
                <a:t>2</a:t>
              </a:r>
              <a:r>
                <a:rPr lang="en-US">
                  <a:solidFill>
                    <a:srgbClr val="CC0000"/>
                  </a:solidFill>
                </a:rPr>
                <a:t>) complexity</a:t>
              </a:r>
              <a:endParaRPr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Very basic assumption: </a:t>
            </a:r>
            <a:endParaRPr sz="1800"/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687" y="2237113"/>
            <a:ext cx="342001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50" y="2590801"/>
            <a:ext cx="1529600" cy="4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 txBox="1"/>
          <p:nvPr/>
        </p:nvSpPr>
        <p:spPr>
          <a:xfrm>
            <a:off x="669975" y="1340175"/>
            <a:ext cx="10369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6666"/>
                </a:solidFill>
              </a:rPr>
              <a:t>We want to have </a:t>
            </a:r>
            <a:r>
              <a:rPr b="1" lang="en-US" sz="2400">
                <a:solidFill>
                  <a:srgbClr val="E06666"/>
                </a:solidFill>
              </a:rPr>
              <a:t>p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to be equal to </a:t>
            </a:r>
            <a:r>
              <a:rPr b="1" lang="en-US" sz="2400">
                <a:solidFill>
                  <a:srgbClr val="E06666"/>
                </a:solidFill>
              </a:rPr>
              <a:t>q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i.e. low dimensional vectors </a:t>
            </a:r>
            <a:r>
              <a:rPr b="1" lang="en-US" sz="2400">
                <a:solidFill>
                  <a:srgbClr val="E06666"/>
                </a:solidFill>
              </a:rPr>
              <a:t>Y</a:t>
            </a:r>
            <a:r>
              <a:rPr lang="en-US" sz="2400">
                <a:solidFill>
                  <a:srgbClr val="E06666"/>
                </a:solidFill>
              </a:rPr>
              <a:t> correctly model similarities between high-dimensional data </a:t>
            </a:r>
            <a:r>
              <a:rPr b="1" lang="en-US" sz="2400">
                <a:solidFill>
                  <a:srgbClr val="E06666"/>
                </a:solidFill>
              </a:rPr>
              <a:t>X</a:t>
            </a:r>
            <a:r>
              <a:rPr lang="en-US" sz="2400">
                <a:solidFill>
                  <a:srgbClr val="E06666"/>
                </a:solidFill>
              </a:rPr>
              <a:t>.</a:t>
            </a:r>
            <a:endParaRPr sz="2400">
              <a:solidFill>
                <a:srgbClr val="E06666"/>
              </a:solidFill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5018275" y="2211475"/>
            <a:ext cx="12294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C0000"/>
                </a:solidFill>
              </a:rPr>
              <a:t>=</a:t>
            </a:r>
            <a:endParaRPr b="1" sz="7200">
              <a:solidFill>
                <a:srgbClr val="CC0000"/>
              </a:solidFill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4895788" y="2331810"/>
            <a:ext cx="1857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C0000"/>
                </a:solidFill>
              </a:rPr>
              <a:t>but how to do it?</a:t>
            </a:r>
            <a:endParaRPr i="1">
              <a:solidFill>
                <a:srgbClr val="CC0000"/>
              </a:solidFill>
            </a:endParaRPr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13050" y="3549175"/>
            <a:ext cx="10823100" cy="1506212"/>
            <a:chOff x="413050" y="3549175"/>
            <a:chExt cx="10823100" cy="1506212"/>
          </a:xfrm>
        </p:grpSpPr>
        <p:sp>
          <p:nvSpPr>
            <p:cNvPr id="290" name="Google Shape;290;p23"/>
            <p:cNvSpPr txBox="1"/>
            <p:nvPr/>
          </p:nvSpPr>
          <p:spPr>
            <a:xfrm>
              <a:off x="413050" y="3549175"/>
              <a:ext cx="108231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We can define a </a:t>
              </a:r>
              <a:r>
                <a:rPr lang="en-US" sz="1800"/>
                <a:t>measure</a:t>
              </a:r>
              <a:r>
                <a:rPr lang="en-US" sz="1800"/>
                <a:t> between two distributions which will tell as how close those distributions are:</a:t>
              </a:r>
              <a:endParaRPr sz="1800"/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6182375" y="4239488"/>
              <a:ext cx="46683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Kullback–Leibler</a:t>
              </a:r>
              <a:r>
                <a:rPr lang="en-US" sz="1800"/>
                <a:t> divergence</a:t>
              </a:r>
              <a:endParaRPr sz="1800"/>
            </a:p>
          </p:txBody>
        </p:sp>
        <p:pic>
          <p:nvPicPr>
            <p:cNvPr id="292" name="Google Shape;292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2774" y="4059163"/>
              <a:ext cx="4875350" cy="99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3"/>
          <p:cNvGrpSpPr/>
          <p:nvPr/>
        </p:nvGrpSpPr>
        <p:grpSpPr>
          <a:xfrm>
            <a:off x="5637825" y="4764650"/>
            <a:ext cx="6294375" cy="1045200"/>
            <a:chOff x="5637825" y="4764650"/>
            <a:chExt cx="6294375" cy="1045200"/>
          </a:xfrm>
        </p:grpSpPr>
        <p:cxnSp>
          <p:nvCxnSpPr>
            <p:cNvPr id="294" name="Google Shape;294;p23"/>
            <p:cNvCxnSpPr/>
            <p:nvPr/>
          </p:nvCxnSpPr>
          <p:spPr>
            <a:xfrm rot="10800000">
              <a:off x="5637825" y="4852250"/>
              <a:ext cx="1137000" cy="453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5" name="Google Shape;295;p23"/>
            <p:cNvSpPr txBox="1"/>
            <p:nvPr/>
          </p:nvSpPr>
          <p:spPr>
            <a:xfrm>
              <a:off x="6858000" y="4764650"/>
              <a:ext cx="50742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C78D8"/>
                  </a:solidFill>
                </a:rPr>
                <a:t>We are going to minimize </a:t>
              </a:r>
              <a:r>
                <a:rPr b="1" lang="en-US" sz="1800">
                  <a:solidFill>
                    <a:srgbClr val="3C78D8"/>
                  </a:solidFill>
                </a:rPr>
                <a:t>C</a:t>
              </a:r>
              <a:r>
                <a:rPr lang="en-US" sz="1800">
                  <a:solidFill>
                    <a:srgbClr val="3C78D8"/>
                  </a:solidFill>
                </a:rPr>
                <a:t> with respect to </a:t>
              </a:r>
              <a:r>
                <a:rPr b="1" lang="en-US" sz="1800">
                  <a:solidFill>
                    <a:srgbClr val="3C78D8"/>
                  </a:solidFill>
                </a:rPr>
                <a:t>Y </a:t>
              </a:r>
              <a:r>
                <a:rPr lang="en-US" sz="1800">
                  <a:solidFill>
                    <a:srgbClr val="3C78D8"/>
                  </a:solidFill>
                </a:rPr>
                <a:t>vectors</a:t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A61C00"/>
                  </a:solidFill>
                </a:rPr>
                <a:t>Notes:</a:t>
              </a:r>
              <a:endParaRPr b="1" sz="1800">
                <a:solidFill>
                  <a:srgbClr val="A61C00"/>
                </a:solidFill>
              </a:endParaRPr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C is asymmetric</a:t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q</a:t>
              </a:r>
              <a:r>
                <a:rPr baseline="-25000" lang="en-US"/>
                <a:t>ij</a:t>
              </a:r>
              <a:r>
                <a:rPr lang="en-US"/>
                <a:t> is force to be large as p</a:t>
              </a:r>
              <a:r>
                <a:rPr baseline="-25000" lang="en-US"/>
                <a:t>ij</a:t>
              </a:r>
              <a:endParaRPr baseline="-25000"/>
            </a:p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but q</a:t>
              </a:r>
              <a:r>
                <a:rPr baseline="-25000" lang="en-US"/>
                <a:t>ij</a:t>
              </a:r>
              <a:r>
                <a:rPr lang="en-US"/>
                <a:t> cannot be larger than one, due to normalization, hence stability</a:t>
              </a:r>
              <a:endParaRPr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2319900" y="4778300"/>
            <a:ext cx="3114600" cy="1654500"/>
            <a:chOff x="2319900" y="4778300"/>
            <a:chExt cx="3114600" cy="1654500"/>
          </a:xfrm>
        </p:grpSpPr>
        <p:cxnSp>
          <p:nvCxnSpPr>
            <p:cNvPr id="297" name="Google Shape;297;p23"/>
            <p:cNvCxnSpPr/>
            <p:nvPr/>
          </p:nvCxnSpPr>
          <p:spPr>
            <a:xfrm flipH="1" rot="10800000">
              <a:off x="3410525" y="4778300"/>
              <a:ext cx="924000" cy="887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" name="Google Shape;298;p23"/>
            <p:cNvSpPr txBox="1"/>
            <p:nvPr/>
          </p:nvSpPr>
          <p:spPr>
            <a:xfrm>
              <a:off x="2319900" y="5813600"/>
              <a:ext cx="31146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p</a:t>
              </a:r>
              <a:r>
                <a:rPr b="1" baseline="-25000" lang="en-US"/>
                <a:t>ij</a:t>
              </a:r>
              <a:r>
                <a:rPr baseline="-25000" lang="en-US"/>
                <a:t> </a:t>
              </a:r>
              <a:r>
                <a:rPr lang="en-US"/>
                <a:t>are computed once in the first stage of </a:t>
              </a:r>
              <a:r>
                <a:rPr b="1" lang="en-US"/>
                <a:t>t-SNE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Gradient descent</a:t>
            </a:r>
            <a:r>
              <a:rPr lang="en-US" sz="1800"/>
              <a:t>:</a:t>
            </a:r>
            <a:endParaRPr sz="1800"/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662" y="350338"/>
            <a:ext cx="3420011" cy="1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025" y="686826"/>
            <a:ext cx="1529600" cy="4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669975" y="1340175"/>
            <a:ext cx="48753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06666"/>
                </a:solidFill>
              </a:rPr>
              <a:t>We want to have </a:t>
            </a:r>
            <a:r>
              <a:rPr b="1" lang="en-US" sz="2400">
                <a:solidFill>
                  <a:srgbClr val="E06666"/>
                </a:solidFill>
              </a:rPr>
              <a:t>p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to be equal to </a:t>
            </a:r>
            <a:r>
              <a:rPr b="1" lang="en-US" sz="2400">
                <a:solidFill>
                  <a:srgbClr val="E06666"/>
                </a:solidFill>
              </a:rPr>
              <a:t>q</a:t>
            </a:r>
            <a:r>
              <a:rPr b="1" baseline="-25000" lang="en-US" sz="2400">
                <a:solidFill>
                  <a:srgbClr val="E06666"/>
                </a:solidFill>
              </a:rPr>
              <a:t>ij</a:t>
            </a:r>
            <a:r>
              <a:rPr lang="en-US" sz="2400">
                <a:solidFill>
                  <a:srgbClr val="E06666"/>
                </a:solidFill>
              </a:rPr>
              <a:t> i.e. low dimensional vectors </a:t>
            </a:r>
            <a:r>
              <a:rPr b="1" lang="en-US" sz="2400">
                <a:solidFill>
                  <a:srgbClr val="E06666"/>
                </a:solidFill>
              </a:rPr>
              <a:t>Y</a:t>
            </a:r>
            <a:r>
              <a:rPr lang="en-US" sz="2400">
                <a:solidFill>
                  <a:srgbClr val="E06666"/>
                </a:solidFill>
              </a:rPr>
              <a:t> correctly model similarities between high-dimensional data </a:t>
            </a:r>
            <a:r>
              <a:rPr b="1" lang="en-US" sz="2400">
                <a:solidFill>
                  <a:srgbClr val="E06666"/>
                </a:solidFill>
              </a:rPr>
              <a:t>X</a:t>
            </a:r>
            <a:r>
              <a:rPr lang="en-US" sz="2400">
                <a:solidFill>
                  <a:srgbClr val="E06666"/>
                </a:solidFill>
              </a:rPr>
              <a:t>.</a:t>
            </a:r>
            <a:endParaRPr sz="2400">
              <a:solidFill>
                <a:srgbClr val="E06666"/>
              </a:solidFill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6257225" y="1512938"/>
            <a:ext cx="4668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minimize</a:t>
            </a:r>
            <a:r>
              <a:rPr b="1" lang="en-US" sz="1800"/>
              <a:t> </a:t>
            </a:r>
            <a:r>
              <a:rPr b="1" lang="en-US" sz="1800"/>
              <a:t>Kullback–Leibler</a:t>
            </a:r>
            <a:r>
              <a:rPr lang="en-US" sz="1800"/>
              <a:t> divergence</a:t>
            </a:r>
            <a:endParaRPr sz="1800"/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699" y="1973650"/>
            <a:ext cx="4875350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8800" y="3655350"/>
            <a:ext cx="7400925" cy="120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4"/>
          <p:cNvGrpSpPr/>
          <p:nvPr/>
        </p:nvGrpSpPr>
        <p:grpSpPr>
          <a:xfrm>
            <a:off x="2005650" y="3253275"/>
            <a:ext cx="1626600" cy="684350"/>
            <a:chOff x="2005650" y="3253275"/>
            <a:chExt cx="1626600" cy="684350"/>
          </a:xfrm>
        </p:grpSpPr>
        <p:cxnSp>
          <p:nvCxnSpPr>
            <p:cNvPr id="312" name="Google Shape;312;p24"/>
            <p:cNvCxnSpPr/>
            <p:nvPr/>
          </p:nvCxnSpPr>
          <p:spPr>
            <a:xfrm>
              <a:off x="2735800" y="3650825"/>
              <a:ext cx="295500" cy="2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24"/>
            <p:cNvSpPr txBox="1"/>
            <p:nvPr/>
          </p:nvSpPr>
          <p:spPr>
            <a:xfrm>
              <a:off x="2005650" y="3253275"/>
              <a:ext cx="1626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AA84F"/>
                  </a:solidFill>
                </a:rPr>
                <a:t>gradient step</a:t>
              </a:r>
              <a:endParaRPr>
                <a:solidFill>
                  <a:srgbClr val="6AA84F"/>
                </a:solidFill>
              </a:endParaRPr>
            </a:p>
          </p:txBody>
        </p:sp>
      </p:grpSp>
      <p:grpSp>
        <p:nvGrpSpPr>
          <p:cNvPr id="314" name="Google Shape;314;p24"/>
          <p:cNvGrpSpPr/>
          <p:nvPr/>
        </p:nvGrpSpPr>
        <p:grpSpPr>
          <a:xfrm>
            <a:off x="4487850" y="3050225"/>
            <a:ext cx="1626600" cy="1025625"/>
            <a:chOff x="4487850" y="3050225"/>
            <a:chExt cx="1626600" cy="1025625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4487850" y="3050225"/>
              <a:ext cx="1626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3C47D"/>
                  </a:solidFill>
                </a:rPr>
                <a:t>learning rate</a:t>
              </a:r>
              <a:endParaRPr>
                <a:solidFill>
                  <a:srgbClr val="93C47D"/>
                </a:solidFill>
              </a:endParaRPr>
            </a:p>
          </p:txBody>
        </p:sp>
        <p:cxnSp>
          <p:nvCxnSpPr>
            <p:cNvPr id="316" name="Google Shape;316;p24"/>
            <p:cNvCxnSpPr/>
            <p:nvPr/>
          </p:nvCxnSpPr>
          <p:spPr>
            <a:xfrm flipH="1">
              <a:off x="4926200" y="3419750"/>
              <a:ext cx="64800" cy="65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7" name="Google Shape;317;p24"/>
          <p:cNvGrpSpPr/>
          <p:nvPr/>
        </p:nvGrpSpPr>
        <p:grpSpPr>
          <a:xfrm>
            <a:off x="6793775" y="3130063"/>
            <a:ext cx="1626600" cy="807300"/>
            <a:chOff x="6793775" y="3130063"/>
            <a:chExt cx="1626600" cy="807300"/>
          </a:xfrm>
        </p:grpSpPr>
        <p:cxnSp>
          <p:nvCxnSpPr>
            <p:cNvPr id="318" name="Google Shape;318;p24"/>
            <p:cNvCxnSpPr>
              <a:stCxn id="319" idx="2"/>
            </p:cNvCxnSpPr>
            <p:nvPr/>
          </p:nvCxnSpPr>
          <p:spPr>
            <a:xfrm>
              <a:off x="7607075" y="3495163"/>
              <a:ext cx="276900" cy="44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9" name="Google Shape;319;p24"/>
            <p:cNvSpPr txBox="1"/>
            <p:nvPr/>
          </p:nvSpPr>
          <p:spPr>
            <a:xfrm>
              <a:off x="6793775" y="3130063"/>
              <a:ext cx="1626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3C47D"/>
                  </a:solidFill>
                </a:rPr>
                <a:t>momentum term</a:t>
              </a:r>
              <a:endParaRPr>
                <a:solidFill>
                  <a:srgbClr val="93C47D"/>
                </a:solidFill>
              </a:endParaRPr>
            </a:p>
          </p:txBody>
        </p:sp>
      </p:grpSp>
      <p:grpSp>
        <p:nvGrpSpPr>
          <p:cNvPr id="320" name="Google Shape;320;p24"/>
          <p:cNvGrpSpPr/>
          <p:nvPr/>
        </p:nvGrpSpPr>
        <p:grpSpPr>
          <a:xfrm>
            <a:off x="2578675" y="4852275"/>
            <a:ext cx="6728700" cy="1627050"/>
            <a:chOff x="2578675" y="4852275"/>
            <a:chExt cx="6728700" cy="1627050"/>
          </a:xfrm>
        </p:grpSpPr>
        <p:pic>
          <p:nvPicPr>
            <p:cNvPr id="321" name="Google Shape;32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35799" y="5318975"/>
              <a:ext cx="6315975" cy="1099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2" name="Google Shape;322;p24"/>
            <p:cNvCxnSpPr/>
            <p:nvPr/>
          </p:nvCxnSpPr>
          <p:spPr>
            <a:xfrm flipH="1" rot="10800000">
              <a:off x="4454925" y="4852275"/>
              <a:ext cx="582300" cy="54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24"/>
            <p:cNvSpPr txBox="1"/>
            <p:nvPr/>
          </p:nvSpPr>
          <p:spPr>
            <a:xfrm>
              <a:off x="2578675" y="6192525"/>
              <a:ext cx="67287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93C47D"/>
                  </a:solidFill>
                </a:rPr>
                <a:t>gradients derived in original paper</a:t>
              </a:r>
              <a:endParaRPr>
                <a:solidFill>
                  <a:srgbClr val="93C47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Relation to physics</a:t>
            </a:r>
            <a:endParaRPr sz="1800"/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9" y="1346400"/>
            <a:ext cx="6315975" cy="10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332725" y="1265875"/>
            <a:ext cx="6728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</a:rPr>
              <a:t>gradients derived in original paper</a:t>
            </a:r>
            <a:endParaRPr>
              <a:solidFill>
                <a:srgbClr val="93C47D"/>
              </a:solidFill>
            </a:endParaRPr>
          </a:p>
        </p:txBody>
      </p:sp>
      <p:grpSp>
        <p:nvGrpSpPr>
          <p:cNvPr id="332" name="Google Shape;332;p25"/>
          <p:cNvGrpSpPr/>
          <p:nvPr/>
        </p:nvGrpSpPr>
        <p:grpSpPr>
          <a:xfrm>
            <a:off x="6969000" y="860425"/>
            <a:ext cx="4741500" cy="1378875"/>
            <a:chOff x="6969000" y="860425"/>
            <a:chExt cx="4741500" cy="1378875"/>
          </a:xfrm>
        </p:grpSpPr>
        <p:sp>
          <p:nvSpPr>
            <p:cNvPr id="333" name="Google Shape;333;p25"/>
            <p:cNvSpPr txBox="1"/>
            <p:nvPr/>
          </p:nvSpPr>
          <p:spPr>
            <a:xfrm>
              <a:off x="6969000" y="860425"/>
              <a:ext cx="4741500" cy="2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Force from gravity:</a:t>
              </a:r>
              <a:endParaRPr b="1" sz="1800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-342900" lvl="0" marL="45720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Total force which acts on particle i</a:t>
              </a:r>
              <a:endParaRPr b="1" sz="1800"/>
            </a:p>
          </p:txBody>
        </p:sp>
        <p:pic>
          <p:nvPicPr>
            <p:cNvPr id="334" name="Google Shape;33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68100" y="1346400"/>
              <a:ext cx="2432153" cy="89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5" name="Google Shape;335;p25"/>
          <p:cNvCxnSpPr/>
          <p:nvPr/>
        </p:nvCxnSpPr>
        <p:spPr>
          <a:xfrm flipH="1" rot="10800000">
            <a:off x="2218225" y="2292300"/>
            <a:ext cx="194100" cy="3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5"/>
          <p:cNvSpPr txBox="1"/>
          <p:nvPr/>
        </p:nvSpPr>
        <p:spPr>
          <a:xfrm>
            <a:off x="1136850" y="2606400"/>
            <a:ext cx="2079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mass term: may be positive or negative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2934400" y="2495500"/>
            <a:ext cx="2079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force direction</a:t>
            </a:r>
            <a:endParaRPr>
              <a:solidFill>
                <a:srgbClr val="6D9EEB"/>
              </a:solidFill>
            </a:endParaRPr>
          </a:p>
        </p:txBody>
      </p:sp>
      <p:cxnSp>
        <p:nvCxnSpPr>
          <p:cNvPr id="338" name="Google Shape;338;p25"/>
          <p:cNvCxnSpPr/>
          <p:nvPr/>
        </p:nvCxnSpPr>
        <p:spPr>
          <a:xfrm flipH="1" rot="10800000">
            <a:off x="3641575" y="2181550"/>
            <a:ext cx="23100" cy="38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25"/>
          <p:cNvSpPr txBox="1"/>
          <p:nvPr/>
        </p:nvSpPr>
        <p:spPr>
          <a:xfrm>
            <a:off x="4621075" y="2606400"/>
            <a:ext cx="20796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force dumping</a:t>
            </a:r>
            <a:endParaRPr>
              <a:solidFill>
                <a:srgbClr val="6D9EEB"/>
              </a:solidFill>
            </a:endParaRPr>
          </a:p>
        </p:txBody>
      </p:sp>
      <p:cxnSp>
        <p:nvCxnSpPr>
          <p:cNvPr id="340" name="Google Shape;340;p25"/>
          <p:cNvCxnSpPr/>
          <p:nvPr/>
        </p:nvCxnSpPr>
        <p:spPr>
          <a:xfrm flipH="1" rot="10800000">
            <a:off x="5289600" y="2181550"/>
            <a:ext cx="23100" cy="38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5"/>
          <p:cNvCxnSpPr/>
          <p:nvPr/>
        </p:nvCxnSpPr>
        <p:spPr>
          <a:xfrm>
            <a:off x="6876475" y="378950"/>
            <a:ext cx="0" cy="37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5"/>
          <p:cNvSpPr txBox="1"/>
          <p:nvPr/>
        </p:nvSpPr>
        <p:spPr>
          <a:xfrm>
            <a:off x="7061425" y="438775"/>
            <a:ext cx="43023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9FDA"/>
                </a:solidFill>
              </a:rPr>
              <a:t>PHYSICS BELOW!</a:t>
            </a:r>
            <a:endParaRPr sz="2400"/>
          </a:p>
        </p:txBody>
      </p:sp>
      <p:grpSp>
        <p:nvGrpSpPr>
          <p:cNvPr id="343" name="Google Shape;343;p25"/>
          <p:cNvGrpSpPr/>
          <p:nvPr/>
        </p:nvGrpSpPr>
        <p:grpSpPr>
          <a:xfrm>
            <a:off x="6793775" y="2740325"/>
            <a:ext cx="4916725" cy="1681925"/>
            <a:chOff x="6793775" y="2740325"/>
            <a:chExt cx="4916725" cy="1681925"/>
          </a:xfrm>
        </p:grpSpPr>
        <p:pic>
          <p:nvPicPr>
            <p:cNvPr id="344" name="Google Shape;34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32500" y="2740325"/>
              <a:ext cx="4478000" cy="94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5"/>
            <p:cNvSpPr txBox="1"/>
            <p:nvPr/>
          </p:nvSpPr>
          <p:spPr>
            <a:xfrm>
              <a:off x="7847050" y="3632350"/>
              <a:ext cx="30594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C78D8"/>
                  </a:solidFill>
                </a:rPr>
                <a:t>From wikipedia:</a:t>
              </a:r>
              <a:r>
                <a:rPr i="1" lang="en-US">
                  <a:solidFill>
                    <a:srgbClr val="3C78D8"/>
                  </a:solidFill>
                </a:rPr>
                <a:t> N-body problem</a:t>
              </a:r>
              <a:endParaRPr i="1">
                <a:solidFill>
                  <a:srgbClr val="3C78D8"/>
                </a:solidFill>
              </a:endParaRPr>
            </a:p>
          </p:txBody>
        </p:sp>
        <p:cxnSp>
          <p:nvCxnSpPr>
            <p:cNvPr id="346" name="Google Shape;346;p25"/>
            <p:cNvCxnSpPr/>
            <p:nvPr/>
          </p:nvCxnSpPr>
          <p:spPr>
            <a:xfrm flipH="1" rot="10800000">
              <a:off x="7375575" y="3539850"/>
              <a:ext cx="221700" cy="637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7" name="Google Shape;347;p25"/>
            <p:cNvSpPr txBox="1"/>
            <p:nvPr/>
          </p:nvSpPr>
          <p:spPr>
            <a:xfrm>
              <a:off x="6793775" y="4108150"/>
              <a:ext cx="29484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second order</a:t>
              </a:r>
              <a:endParaRPr>
                <a:solidFill>
                  <a:srgbClr val="CC0000"/>
                </a:solidFill>
              </a:endParaRPr>
            </a:p>
          </p:txBody>
        </p:sp>
      </p:grpSp>
      <p:grpSp>
        <p:nvGrpSpPr>
          <p:cNvPr id="348" name="Google Shape;348;p25"/>
          <p:cNvGrpSpPr/>
          <p:nvPr/>
        </p:nvGrpSpPr>
        <p:grpSpPr>
          <a:xfrm>
            <a:off x="536075" y="4842100"/>
            <a:ext cx="8922374" cy="1538475"/>
            <a:chOff x="536075" y="4842100"/>
            <a:chExt cx="8922374" cy="1538475"/>
          </a:xfrm>
        </p:grpSpPr>
        <p:pic>
          <p:nvPicPr>
            <p:cNvPr id="349" name="Google Shape;34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33550" y="5281400"/>
              <a:ext cx="6724898" cy="10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5"/>
            <p:cNvSpPr txBox="1"/>
            <p:nvPr/>
          </p:nvSpPr>
          <p:spPr>
            <a:xfrm>
              <a:off x="536075" y="4842100"/>
              <a:ext cx="80781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How does it connect to Gradient descent method:</a:t>
              </a:r>
              <a:endParaRPr b="1"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292200" y="1014925"/>
            <a:ext cx="54288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b="0" lang="en-US" sz="1800"/>
              <a:t>A technique for </a:t>
            </a:r>
            <a:r>
              <a:rPr lang="en-US" sz="1800"/>
              <a:t>dimensionality reduction</a:t>
            </a:r>
            <a:r>
              <a:rPr b="0" lang="en-US" sz="1800"/>
              <a:t> that is particularly well suited for the </a:t>
            </a:r>
            <a:r>
              <a:rPr lang="en-US" sz="1800"/>
              <a:t>visualization of high-dimensional datasets</a:t>
            </a:r>
            <a:r>
              <a:rPr b="0" lang="en-US" sz="1800"/>
              <a:t>.</a:t>
            </a:r>
            <a:endParaRPr b="0" sz="1800"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t-SNE 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mnist dataset numbers" id="39" name="Google Shape;3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0" y="2014975"/>
            <a:ext cx="3213100" cy="261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8"/>
          <p:cNvGrpSpPr/>
          <p:nvPr/>
        </p:nvGrpSpPr>
        <p:grpSpPr>
          <a:xfrm>
            <a:off x="3928100" y="2599493"/>
            <a:ext cx="1710000" cy="820257"/>
            <a:chOff x="3928100" y="2599493"/>
            <a:chExt cx="1710000" cy="820257"/>
          </a:xfrm>
        </p:grpSpPr>
        <p:sp>
          <p:nvSpPr>
            <p:cNvPr id="41" name="Google Shape;41;p8"/>
            <p:cNvSpPr/>
            <p:nvPr/>
          </p:nvSpPr>
          <p:spPr>
            <a:xfrm>
              <a:off x="3928100" y="2911550"/>
              <a:ext cx="1710000" cy="508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8"/>
            <p:cNvSpPr txBox="1"/>
            <p:nvPr/>
          </p:nvSpPr>
          <p:spPr>
            <a:xfrm>
              <a:off x="4110685" y="2599493"/>
              <a:ext cx="14325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t-SNE</a:t>
              </a:r>
              <a:endParaRPr b="1" sz="2400"/>
            </a:p>
          </p:txBody>
        </p:sp>
      </p:grpSp>
      <p:grpSp>
        <p:nvGrpSpPr>
          <p:cNvPr id="43" name="Google Shape;43;p8"/>
          <p:cNvGrpSpPr/>
          <p:nvPr/>
        </p:nvGrpSpPr>
        <p:grpSpPr>
          <a:xfrm>
            <a:off x="6543675" y="300325"/>
            <a:ext cx="4699974" cy="6073875"/>
            <a:chOff x="6543675" y="300325"/>
            <a:chExt cx="4699974" cy="6073875"/>
          </a:xfrm>
        </p:grpSpPr>
        <p:pic>
          <p:nvPicPr>
            <p:cNvPr id="44" name="Google Shape;4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3675" y="1199900"/>
              <a:ext cx="4699974" cy="517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45;p8"/>
            <p:cNvSpPr txBox="1"/>
            <p:nvPr/>
          </p:nvSpPr>
          <p:spPr>
            <a:xfrm>
              <a:off x="7521250" y="300325"/>
              <a:ext cx="2886000" cy="10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3D movie result</a:t>
              </a:r>
              <a:endParaRPr sz="2400"/>
            </a:p>
          </p:txBody>
        </p:sp>
      </p:grpSp>
      <p:sp>
        <p:nvSpPr>
          <p:cNvPr id="46" name="Google Shape;46;p8"/>
          <p:cNvSpPr/>
          <p:nvPr/>
        </p:nvSpPr>
        <p:spPr>
          <a:xfrm>
            <a:off x="231075" y="1968675"/>
            <a:ext cx="397500" cy="5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4094475" y="3419750"/>
            <a:ext cx="3586200" cy="3133250"/>
            <a:chOff x="4094475" y="3419750"/>
            <a:chExt cx="3586200" cy="3133250"/>
          </a:xfrm>
        </p:grpSpPr>
        <p:pic>
          <p:nvPicPr>
            <p:cNvPr id="48" name="Google Shape;48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7550" y="4182150"/>
              <a:ext cx="2367200" cy="23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8"/>
            <p:cNvSpPr/>
            <p:nvPr/>
          </p:nvSpPr>
          <p:spPr>
            <a:xfrm>
              <a:off x="4094475" y="4242350"/>
              <a:ext cx="2412300" cy="2310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" name="Google Shape;50;p8"/>
            <p:cNvCxnSpPr/>
            <p:nvPr/>
          </p:nvCxnSpPr>
          <p:spPr>
            <a:xfrm flipH="1" rot="10800000">
              <a:off x="4103700" y="3419750"/>
              <a:ext cx="35214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8"/>
            <p:cNvCxnSpPr/>
            <p:nvPr/>
          </p:nvCxnSpPr>
          <p:spPr>
            <a:xfrm flipH="1" rot="10800000">
              <a:off x="6506775" y="3577000"/>
              <a:ext cx="1173900" cy="297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Relation to physics</a:t>
            </a:r>
            <a:endParaRPr sz="1800"/>
          </a:p>
        </p:txBody>
      </p:sp>
      <p:pic>
        <p:nvPicPr>
          <p:cNvPr id="357" name="Google Shape;3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600" y="626175"/>
            <a:ext cx="5323749" cy="9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500" y="2921373"/>
            <a:ext cx="1366899" cy="1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25" y="3068225"/>
            <a:ext cx="3502925" cy="9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250" y="1392025"/>
            <a:ext cx="6276899" cy="10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258800" y="2417975"/>
            <a:ext cx="8466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From basic physics we have: </a:t>
            </a:r>
            <a:r>
              <a:rPr lang="en-US" sz="1800"/>
              <a:t>acceleration is proportional to Force</a:t>
            </a:r>
            <a:endParaRPr sz="1800"/>
          </a:p>
        </p:txBody>
      </p:sp>
      <p:grpSp>
        <p:nvGrpSpPr>
          <p:cNvPr id="362" name="Google Shape;362;p26"/>
          <p:cNvGrpSpPr/>
          <p:nvPr/>
        </p:nvGrpSpPr>
        <p:grpSpPr>
          <a:xfrm>
            <a:off x="5768050" y="2837475"/>
            <a:ext cx="6433350" cy="1238687"/>
            <a:chOff x="5768050" y="2837475"/>
            <a:chExt cx="6433350" cy="1238687"/>
          </a:xfrm>
        </p:grpSpPr>
        <p:pic>
          <p:nvPicPr>
            <p:cNvPr id="363" name="Google Shape;363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68050" y="3208788"/>
              <a:ext cx="6386976" cy="86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26"/>
            <p:cNvSpPr txBox="1"/>
            <p:nvPr/>
          </p:nvSpPr>
          <p:spPr>
            <a:xfrm>
              <a:off x="5924500" y="2837475"/>
              <a:ext cx="6276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C78D8"/>
                  </a:solidFill>
                </a:rPr>
                <a:t>Finite difference approximation gives:</a:t>
              </a:r>
              <a:endParaRPr>
                <a:solidFill>
                  <a:srgbClr val="3C78D8"/>
                </a:solidFill>
              </a:endParaRPr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258800" y="4188238"/>
            <a:ext cx="6682500" cy="992163"/>
            <a:chOff x="258800" y="4188238"/>
            <a:chExt cx="6682500" cy="992163"/>
          </a:xfrm>
        </p:grpSpPr>
        <p:sp>
          <p:nvSpPr>
            <p:cNvPr id="366" name="Google Shape;366;p26"/>
            <p:cNvSpPr txBox="1"/>
            <p:nvPr/>
          </p:nvSpPr>
          <p:spPr>
            <a:xfrm>
              <a:off x="258800" y="4188238"/>
              <a:ext cx="66825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C78D8"/>
                  </a:solidFill>
                </a:rPr>
                <a:t>Let’s do the same with coordinates Y:</a:t>
              </a:r>
              <a:endParaRPr>
                <a:solidFill>
                  <a:srgbClr val="3C78D8"/>
                </a:solidFill>
              </a:endParaRPr>
            </a:p>
          </p:txBody>
        </p:sp>
        <p:pic>
          <p:nvPicPr>
            <p:cNvPr id="367" name="Google Shape;36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7100" y="4618800"/>
              <a:ext cx="3066207" cy="56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6125" y="4399475"/>
            <a:ext cx="5476325" cy="1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84025" y="5359900"/>
            <a:ext cx="4991651" cy="727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3473319" y="6087188"/>
            <a:ext cx="8041831" cy="770812"/>
            <a:chOff x="3473319" y="6087188"/>
            <a:chExt cx="8041831" cy="770812"/>
          </a:xfrm>
        </p:grpSpPr>
        <p:pic>
          <p:nvPicPr>
            <p:cNvPr id="371" name="Google Shape;37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73319" y="6087193"/>
              <a:ext cx="5389491" cy="770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26"/>
            <p:cNvSpPr txBox="1"/>
            <p:nvPr/>
          </p:nvSpPr>
          <p:spPr>
            <a:xfrm>
              <a:off x="8770150" y="6087188"/>
              <a:ext cx="2745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C0000"/>
                  </a:solidFill>
                </a:rPr>
                <a:t>Looks familiar ;)</a:t>
              </a:r>
              <a:endParaRPr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258800" y="8872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Relation to physics</a:t>
            </a:r>
            <a:endParaRPr sz="1800"/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600" y="626175"/>
            <a:ext cx="5323749" cy="9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325" y="2457325"/>
            <a:ext cx="3502925" cy="9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250" y="1392025"/>
            <a:ext cx="6276899" cy="10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258800" y="2417975"/>
            <a:ext cx="8466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From basic physics we have: </a:t>
            </a:r>
            <a:r>
              <a:rPr lang="en-US" sz="1800"/>
              <a:t>acceleration is proportional to Force</a:t>
            </a:r>
            <a:endParaRPr sz="1800"/>
          </a:p>
        </p:txBody>
      </p:sp>
      <p:pic>
        <p:nvPicPr>
          <p:cNvPr id="383" name="Google Shape;3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525" y="2886400"/>
            <a:ext cx="5685193" cy="9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 txBox="1"/>
          <p:nvPr/>
        </p:nvSpPr>
        <p:spPr>
          <a:xfrm>
            <a:off x="1562000" y="3671000"/>
            <a:ext cx="10071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55CC"/>
                </a:solidFill>
              </a:rPr>
              <a:t>without alpha this equation will not give a </a:t>
            </a:r>
            <a:r>
              <a:rPr b="1" lang="en-US" sz="1800">
                <a:solidFill>
                  <a:srgbClr val="1155CC"/>
                </a:solidFill>
              </a:rPr>
              <a:t>steady state</a:t>
            </a:r>
            <a:r>
              <a:rPr lang="en-US" sz="1800">
                <a:solidFill>
                  <a:srgbClr val="1155CC"/>
                </a:solidFill>
              </a:rPr>
              <a:t>! We need dumping trick</a:t>
            </a:r>
            <a:r>
              <a:rPr b="1" lang="en-US" sz="1800">
                <a:solidFill>
                  <a:srgbClr val="1155CC"/>
                </a:solidFill>
              </a:rPr>
              <a:t> alpha=0.9</a:t>
            </a:r>
            <a:endParaRPr b="1" sz="1800">
              <a:solidFill>
                <a:srgbClr val="1155CC"/>
              </a:solidFill>
            </a:endParaRPr>
          </a:p>
        </p:txBody>
      </p:sp>
      <p:grpSp>
        <p:nvGrpSpPr>
          <p:cNvPr id="385" name="Google Shape;385;p27"/>
          <p:cNvGrpSpPr/>
          <p:nvPr/>
        </p:nvGrpSpPr>
        <p:grpSpPr>
          <a:xfrm>
            <a:off x="2312372" y="4452475"/>
            <a:ext cx="9203953" cy="2278350"/>
            <a:chOff x="2312372" y="4452475"/>
            <a:chExt cx="9203953" cy="2278350"/>
          </a:xfrm>
        </p:grpSpPr>
        <p:pic>
          <p:nvPicPr>
            <p:cNvPr descr="Image result for galaxies clusters" id="386" name="Google Shape;38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12372" y="4452475"/>
              <a:ext cx="3548949" cy="227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7"/>
            <p:cNvSpPr txBox="1"/>
            <p:nvPr/>
          </p:nvSpPr>
          <p:spPr>
            <a:xfrm>
              <a:off x="6192525" y="4482650"/>
              <a:ext cx="53238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C0000"/>
                  </a:solidFill>
                </a:rPr>
                <a:t>t-SNE solves this, only the force is different. </a:t>
              </a:r>
              <a:endParaRPr sz="2400">
                <a:solidFill>
                  <a:srgbClr val="CC0000"/>
                </a:solidFill>
              </a:endParaRPr>
            </a:p>
          </p:txBody>
        </p:sp>
      </p:grpSp>
      <p:cxnSp>
        <p:nvCxnSpPr>
          <p:cNvPr id="388" name="Google Shape;388;p27"/>
          <p:cNvCxnSpPr/>
          <p:nvPr/>
        </p:nvCxnSpPr>
        <p:spPr>
          <a:xfrm>
            <a:off x="5970700" y="2162775"/>
            <a:ext cx="111000" cy="99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9" name="Google Shape;389;p27"/>
          <p:cNvGrpSpPr/>
          <p:nvPr/>
        </p:nvGrpSpPr>
        <p:grpSpPr>
          <a:xfrm>
            <a:off x="9140925" y="1460200"/>
            <a:ext cx="5896825" cy="1035300"/>
            <a:chOff x="9140925" y="1460200"/>
            <a:chExt cx="5896825" cy="1035300"/>
          </a:xfrm>
        </p:grpSpPr>
        <p:cxnSp>
          <p:nvCxnSpPr>
            <p:cNvPr id="390" name="Google Shape;390;p27"/>
            <p:cNvCxnSpPr/>
            <p:nvPr/>
          </p:nvCxnSpPr>
          <p:spPr>
            <a:xfrm rot="10800000">
              <a:off x="9140925" y="1460200"/>
              <a:ext cx="915000" cy="1035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1" name="Google Shape;391;p27"/>
            <p:cNvSpPr txBox="1"/>
            <p:nvPr/>
          </p:nvSpPr>
          <p:spPr>
            <a:xfrm>
              <a:off x="9713950" y="1820800"/>
              <a:ext cx="5323800" cy="6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Force</a:t>
              </a:r>
              <a:endParaRPr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Optimization Methods for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8"/>
          <p:cNvGrpSpPr/>
          <p:nvPr/>
        </p:nvGrpSpPr>
        <p:grpSpPr>
          <a:xfrm>
            <a:off x="258800" y="833975"/>
            <a:ext cx="9759524" cy="1025950"/>
            <a:chOff x="258800" y="833975"/>
            <a:chExt cx="9759524" cy="1025950"/>
          </a:xfrm>
        </p:grpSpPr>
        <p:sp>
          <p:nvSpPr>
            <p:cNvPr id="398" name="Google Shape;398;p28"/>
            <p:cNvSpPr txBox="1"/>
            <p:nvPr/>
          </p:nvSpPr>
          <p:spPr>
            <a:xfrm>
              <a:off x="258800" y="1060675"/>
              <a:ext cx="6183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b="1" lang="en-US" sz="1800"/>
                <a:t>We do gradient descent</a:t>
              </a:r>
              <a:endParaRPr sz="1800"/>
            </a:p>
          </p:txBody>
        </p:sp>
        <p:pic>
          <p:nvPicPr>
            <p:cNvPr id="399" name="Google Shape;3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1425" y="833975"/>
              <a:ext cx="6276899" cy="1025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28"/>
          <p:cNvSpPr txBox="1"/>
          <p:nvPr/>
        </p:nvSpPr>
        <p:spPr>
          <a:xfrm>
            <a:off x="6111350" y="3290750"/>
            <a:ext cx="57150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CC0000"/>
                </a:solidFill>
              </a:rPr>
              <a:t>derivative of this gives force which keeps particles in the middle increasing mixing </a:t>
            </a:r>
            <a:r>
              <a:rPr i="1" lang="en-US" sz="1800">
                <a:solidFill>
                  <a:srgbClr val="CC0000"/>
                </a:solidFill>
              </a:rPr>
              <a:t>between</a:t>
            </a:r>
            <a:r>
              <a:rPr i="1" lang="en-US" sz="1800">
                <a:solidFill>
                  <a:srgbClr val="CC0000"/>
                </a:solidFill>
              </a:rPr>
              <a:t> them</a:t>
            </a:r>
            <a:endParaRPr i="1" sz="1800">
              <a:solidFill>
                <a:srgbClr val="CC0000"/>
              </a:solidFill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7384425" y="5960025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C4125"/>
                </a:solidFill>
              </a:rPr>
              <a:t>mass term is always positive it so force is attractive,</a:t>
            </a:r>
            <a:endParaRPr i="1">
              <a:solidFill>
                <a:srgbClr val="CC412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CC4125"/>
                </a:solidFill>
              </a:rPr>
              <a:t>natural clusters arises </a:t>
            </a:r>
            <a:endParaRPr i="1">
              <a:solidFill>
                <a:srgbClr val="CC4125"/>
              </a:solidFill>
            </a:endParaRPr>
          </a:p>
        </p:txBody>
      </p:sp>
      <p:grpSp>
        <p:nvGrpSpPr>
          <p:cNvPr id="402" name="Google Shape;402;p28"/>
          <p:cNvGrpSpPr/>
          <p:nvPr/>
        </p:nvGrpSpPr>
        <p:grpSpPr>
          <a:xfrm>
            <a:off x="424000" y="1723725"/>
            <a:ext cx="10379075" cy="4954000"/>
            <a:chOff x="424000" y="1723725"/>
            <a:chExt cx="10379075" cy="4954000"/>
          </a:xfrm>
        </p:grpSpPr>
        <p:sp>
          <p:nvSpPr>
            <p:cNvPr id="403" name="Google Shape;403;p28"/>
            <p:cNvSpPr txBox="1"/>
            <p:nvPr/>
          </p:nvSpPr>
          <p:spPr>
            <a:xfrm>
              <a:off x="562275" y="1723725"/>
              <a:ext cx="10240800" cy="6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1800"/>
                <a:buChar char="●"/>
              </a:pPr>
              <a:r>
                <a:rPr lang="en-US" sz="1800">
                  <a:solidFill>
                    <a:srgbClr val="3C78D8"/>
                  </a:solidFill>
                </a:rPr>
                <a:t>Adaptive learning rate: </a:t>
              </a:r>
              <a:r>
                <a:rPr lang="en-US" sz="1800">
                  <a:solidFill>
                    <a:srgbClr val="3C78D8"/>
                  </a:solidFill>
                </a:rPr>
                <a:t>Jacobs (1988) (</a:t>
              </a:r>
              <a:r>
                <a:rPr i="1" lang="en-US" sz="1800">
                  <a:solidFill>
                    <a:srgbClr val="3C78D8"/>
                  </a:solidFill>
                </a:rPr>
                <a:t>see tSNE paper Sec 3.4</a:t>
              </a:r>
              <a:r>
                <a:rPr lang="en-US" sz="1800">
                  <a:solidFill>
                    <a:srgbClr val="3C78D8"/>
                  </a:solidFill>
                </a:rPr>
                <a:t>)</a:t>
              </a:r>
              <a:endParaRPr sz="1800">
                <a:solidFill>
                  <a:srgbClr val="3C78D8"/>
                </a:solidFill>
              </a:endParaRPr>
            </a:p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1800"/>
                <a:buChar char="●"/>
              </a:pPr>
              <a:r>
                <a:rPr lang="en-US" sz="1800">
                  <a:solidFill>
                    <a:srgbClr val="3C78D8"/>
                  </a:solidFill>
                </a:rPr>
                <a:t>Dimensionality reduction on X before processing (</a:t>
              </a:r>
              <a:r>
                <a:rPr b="1" lang="en-US" sz="1800">
                  <a:solidFill>
                    <a:srgbClr val="3C78D8"/>
                  </a:solidFill>
                </a:rPr>
                <a:t>sklearn</a:t>
              </a:r>
              <a:r>
                <a:rPr lang="en-US" sz="1800">
                  <a:solidFill>
                    <a:srgbClr val="3C78D8"/>
                  </a:solidFill>
                </a:rPr>
                <a:t> has PCA for initial </a:t>
              </a:r>
              <a:r>
                <a:rPr b="1" lang="en-US" sz="1800">
                  <a:solidFill>
                    <a:srgbClr val="3C78D8"/>
                  </a:solidFill>
                </a:rPr>
                <a:t>Y</a:t>
              </a:r>
              <a:r>
                <a:rPr lang="en-US" sz="1800">
                  <a:solidFill>
                    <a:srgbClr val="3C78D8"/>
                  </a:solidFill>
                </a:rPr>
                <a:t> vectors)</a:t>
              </a:r>
              <a:endParaRPr sz="1800">
                <a:solidFill>
                  <a:srgbClr val="3C78D8"/>
                </a:solidFill>
              </a:endParaRPr>
            </a:p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1800"/>
                <a:buChar char="●"/>
              </a:pPr>
              <a:r>
                <a:rPr lang="en-US" sz="1800">
                  <a:solidFill>
                    <a:srgbClr val="3C78D8"/>
                  </a:solidFill>
                </a:rPr>
                <a:t>add L2 norm (</a:t>
              </a:r>
              <a:r>
                <a:rPr b="1" lang="en-US" sz="1800">
                  <a:solidFill>
                    <a:srgbClr val="3C78D8"/>
                  </a:solidFill>
                </a:rPr>
                <a:t>“early compression”</a:t>
              </a:r>
              <a:r>
                <a:rPr lang="en-US" sz="1800">
                  <a:solidFill>
                    <a:srgbClr val="3C78D8"/>
                  </a:solidFill>
                </a:rPr>
                <a:t>)</a:t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C78D8"/>
                </a:solidFill>
              </a:endParaRPr>
            </a:p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1800"/>
                <a:buChar char="●"/>
              </a:pPr>
              <a:r>
                <a:rPr b="1" lang="en-US" sz="1800">
                  <a:solidFill>
                    <a:srgbClr val="3C78D8"/>
                  </a:solidFill>
                </a:rPr>
                <a:t>“early exaggeration”</a:t>
              </a:r>
              <a:r>
                <a:rPr lang="en-US" sz="1800">
                  <a:solidFill>
                    <a:srgbClr val="3C78D8"/>
                  </a:solidFill>
                </a:rPr>
                <a:t> - increase interaction between particles by multiplying p</a:t>
              </a:r>
              <a:r>
                <a:rPr baseline="-25000" lang="en-US" sz="1800">
                  <a:solidFill>
                    <a:srgbClr val="3C78D8"/>
                  </a:solidFill>
                </a:rPr>
                <a:t>ij</a:t>
              </a:r>
              <a:r>
                <a:rPr lang="en-US" sz="1800">
                  <a:solidFill>
                    <a:srgbClr val="3C78D8"/>
                  </a:solidFill>
                </a:rPr>
                <a:t> by some number e.g. 4 in the initial stages of the optimization</a:t>
              </a:r>
              <a:endParaRPr sz="1800">
                <a:solidFill>
                  <a:srgbClr val="3C78D8"/>
                </a:solidFill>
              </a:endParaRPr>
            </a:p>
          </p:txBody>
        </p:sp>
        <p:pic>
          <p:nvPicPr>
            <p:cNvPr descr="Image result for harmonic potential force" id="404" name="Google Shape;40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90650" y="2659625"/>
              <a:ext cx="2382450" cy="24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13200" y="5751225"/>
              <a:ext cx="5323749" cy="92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4000" y="2760138"/>
              <a:ext cx="2705074" cy="2159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Vanilla implementation in Fortran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25" y="1691200"/>
            <a:ext cx="4849674" cy="47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25" y="741775"/>
            <a:ext cx="5491576" cy="897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9"/>
          <p:cNvGrpSpPr/>
          <p:nvPr/>
        </p:nvGrpSpPr>
        <p:grpSpPr>
          <a:xfrm>
            <a:off x="5327850" y="1206875"/>
            <a:ext cx="6704024" cy="3899750"/>
            <a:chOff x="5327850" y="1206875"/>
            <a:chExt cx="6704024" cy="3899750"/>
          </a:xfrm>
        </p:grpSpPr>
        <p:pic>
          <p:nvPicPr>
            <p:cNvPr id="415" name="Google Shape;41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0300" y="2124425"/>
              <a:ext cx="5491574" cy="29710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6" name="Google Shape;416;p29"/>
            <p:cNvCxnSpPr/>
            <p:nvPr/>
          </p:nvCxnSpPr>
          <p:spPr>
            <a:xfrm flipH="1" rot="10800000">
              <a:off x="5327850" y="2147800"/>
              <a:ext cx="1198200" cy="190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9"/>
            <p:cNvCxnSpPr/>
            <p:nvPr/>
          </p:nvCxnSpPr>
          <p:spPr>
            <a:xfrm>
              <a:off x="5420025" y="4267825"/>
              <a:ext cx="1106100" cy="838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18" name="Google Shape;418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6350" y="1206875"/>
              <a:ext cx="4849675" cy="8439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29"/>
          <p:cNvSpPr txBox="1"/>
          <p:nvPr/>
        </p:nvSpPr>
        <p:spPr>
          <a:xfrm>
            <a:off x="6277275" y="5217250"/>
            <a:ext cx="5364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0000"/>
                </a:solidFill>
              </a:rPr>
              <a:t>Unfortunately</a:t>
            </a:r>
            <a:r>
              <a:rPr b="1" lang="en-US" sz="2400">
                <a:solidFill>
                  <a:srgbClr val="CC0000"/>
                </a:solidFill>
              </a:rPr>
              <a:t>:</a:t>
            </a:r>
            <a:endParaRPr b="1" sz="2400">
              <a:solidFill>
                <a:srgbClr val="CC0000"/>
              </a:solidFill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This has complexity O(N</a:t>
            </a:r>
            <a:r>
              <a:rPr baseline="30000" lang="en-US" sz="2400">
                <a:solidFill>
                  <a:srgbClr val="CC0000"/>
                </a:solidFill>
              </a:rPr>
              <a:t>2</a:t>
            </a:r>
            <a:r>
              <a:rPr lang="en-US" sz="2400">
                <a:solidFill>
                  <a:srgbClr val="CC0000"/>
                </a:solidFill>
              </a:rPr>
              <a:t>) :(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1935725" y="741775"/>
            <a:ext cx="7374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minus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Vanilla examples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63" y="1005400"/>
            <a:ext cx="2620345" cy="245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87" y="3525234"/>
            <a:ext cx="2546913" cy="2419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30"/>
          <p:cNvGrpSpPr/>
          <p:nvPr/>
        </p:nvGrpSpPr>
        <p:grpSpPr>
          <a:xfrm>
            <a:off x="2873500" y="1005400"/>
            <a:ext cx="2302225" cy="4723875"/>
            <a:chOff x="2873500" y="1005400"/>
            <a:chExt cx="2302225" cy="4723875"/>
          </a:xfrm>
        </p:grpSpPr>
        <p:pic>
          <p:nvPicPr>
            <p:cNvPr id="429" name="Google Shape;42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5071" y="3455667"/>
              <a:ext cx="2200654" cy="227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73500" y="1005400"/>
              <a:ext cx="2237555" cy="2251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30"/>
          <p:cNvGrpSpPr/>
          <p:nvPr/>
        </p:nvGrpSpPr>
        <p:grpSpPr>
          <a:xfrm>
            <a:off x="5175725" y="71725"/>
            <a:ext cx="3675433" cy="4913700"/>
            <a:chOff x="5175725" y="71725"/>
            <a:chExt cx="3675433" cy="4913700"/>
          </a:xfrm>
        </p:grpSpPr>
        <p:pic>
          <p:nvPicPr>
            <p:cNvPr id="432" name="Google Shape;432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31800" y="71725"/>
              <a:ext cx="2546925" cy="2463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ustering_S5.gif" id="433" name="Google Shape;433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5725" y="2535150"/>
              <a:ext cx="3675433" cy="245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30"/>
          <p:cNvSpPr txBox="1"/>
          <p:nvPr/>
        </p:nvSpPr>
        <p:spPr>
          <a:xfrm>
            <a:off x="129400" y="711675"/>
            <a:ext cx="2547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 correlated data:</a:t>
            </a:r>
            <a:endParaRPr/>
          </a:p>
        </p:txBody>
      </p:sp>
      <p:grpSp>
        <p:nvGrpSpPr>
          <p:cNvPr id="435" name="Google Shape;435;p30"/>
          <p:cNvGrpSpPr/>
          <p:nvPr/>
        </p:nvGrpSpPr>
        <p:grpSpPr>
          <a:xfrm>
            <a:off x="8562925" y="180163"/>
            <a:ext cx="3629063" cy="4789813"/>
            <a:chOff x="8562925" y="180163"/>
            <a:chExt cx="3629063" cy="4789813"/>
          </a:xfrm>
        </p:grpSpPr>
        <p:pic>
          <p:nvPicPr>
            <p:cNvPr descr="clustering_S6.gif" id="436" name="Google Shape;436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62925" y="2550600"/>
              <a:ext cx="3629063" cy="241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65825" y="180163"/>
              <a:ext cx="2780775" cy="2246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62925" y="4929800"/>
            <a:ext cx="2004950" cy="19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Other extensions and improvements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240300" y="741775"/>
            <a:ext cx="81243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-US" sz="1800">
                <a:solidFill>
                  <a:srgbClr val="6AA84F"/>
                </a:solidFill>
              </a:rPr>
              <a:t>L.J.P. van der Maaten and G.E. Hinton. </a:t>
            </a:r>
            <a:r>
              <a:rPr b="1" lang="en-US" sz="1800">
                <a:solidFill>
                  <a:srgbClr val="6AA84F"/>
                </a:solidFill>
              </a:rPr>
              <a:t>Visualizing High-Dimensional Data Using t-SNE</a:t>
            </a:r>
            <a:r>
              <a:rPr lang="en-US" sz="1800">
                <a:solidFill>
                  <a:srgbClr val="6AA84F"/>
                </a:solidFill>
              </a:rPr>
              <a:t>. </a:t>
            </a:r>
            <a:r>
              <a:rPr i="1" lang="en-US" sz="1800">
                <a:solidFill>
                  <a:srgbClr val="6AA84F"/>
                </a:solidFill>
              </a:rPr>
              <a:t>Journal of Machine Learning Research</a:t>
            </a:r>
            <a:r>
              <a:rPr lang="en-US" sz="1800">
                <a:solidFill>
                  <a:srgbClr val="6AA84F"/>
                </a:solidFill>
              </a:rPr>
              <a:t> 9(Nov):2579-2605, </a:t>
            </a:r>
            <a:r>
              <a:rPr b="1" lang="en-US" sz="1800">
                <a:solidFill>
                  <a:srgbClr val="6AA84F"/>
                </a:solidFill>
              </a:rPr>
              <a:t>2008</a:t>
            </a:r>
            <a:r>
              <a:rPr lang="en-US" sz="1800">
                <a:solidFill>
                  <a:srgbClr val="6AA84F"/>
                </a:solidFill>
              </a:rPr>
              <a:t>.</a:t>
            </a:r>
            <a:r>
              <a:rPr lang="en-US" sz="1800">
                <a:solidFill>
                  <a:srgbClr val="6AA84F"/>
                </a:solidFill>
                <a:uFill>
                  <a:noFill/>
                </a:uFill>
                <a:hlinkClick r:id="rId3"/>
              </a:rPr>
              <a:t> </a:t>
            </a:r>
            <a:r>
              <a:rPr b="1" lang="en-US" sz="1800" u="sng">
                <a:solidFill>
                  <a:srgbClr val="6AA84F"/>
                </a:solidFill>
                <a:hlinkClick r:id="rId4"/>
              </a:rPr>
              <a:t>PDF</a:t>
            </a:r>
            <a:r>
              <a:rPr b="1" lang="en-US" sz="1800">
                <a:solidFill>
                  <a:srgbClr val="6AA84F"/>
                </a:solidFill>
              </a:rPr>
              <a:t> [</a:t>
            </a:r>
            <a:r>
              <a:rPr b="1" lang="en-US" sz="1800" u="sng">
                <a:solidFill>
                  <a:srgbClr val="6AA84F"/>
                </a:solidFill>
                <a:hlinkClick r:id="rId5"/>
              </a:rPr>
              <a:t>Supplemental material</a:t>
            </a:r>
            <a:r>
              <a:rPr b="1" lang="en-US" sz="1800">
                <a:solidFill>
                  <a:srgbClr val="6AA84F"/>
                </a:solidFill>
              </a:rPr>
              <a:t>] [</a:t>
            </a:r>
            <a:r>
              <a:rPr b="1" lang="en-US" sz="1800" u="sng">
                <a:solidFill>
                  <a:srgbClr val="6AA84F"/>
                </a:solidFill>
                <a:hlinkClick r:id="rId6"/>
              </a:rPr>
              <a:t>Talk</a:t>
            </a:r>
            <a:r>
              <a:rPr lang="en-US" sz="1800">
                <a:solidFill>
                  <a:srgbClr val="6AA84F"/>
                </a:solidFill>
              </a:rPr>
              <a:t>]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8327625" y="991200"/>
            <a:ext cx="2607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A61C00"/>
                </a:solidFill>
              </a:rPr>
              <a:t>So far we have discussed this paper.</a:t>
            </a:r>
            <a:endParaRPr i="1" sz="1800">
              <a:solidFill>
                <a:srgbClr val="A61C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‎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Cited by 1806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i="1" sz="1800">
              <a:solidFill>
                <a:srgbClr val="A61C00"/>
              </a:solidFill>
            </a:endParaRPr>
          </a:p>
        </p:txBody>
      </p:sp>
      <p:cxnSp>
        <p:nvCxnSpPr>
          <p:cNvPr id="446" name="Google Shape;446;p31"/>
          <p:cNvCxnSpPr/>
          <p:nvPr/>
        </p:nvCxnSpPr>
        <p:spPr>
          <a:xfrm>
            <a:off x="240300" y="2005650"/>
            <a:ext cx="1090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7" name="Google Shape;447;p31"/>
          <p:cNvGrpSpPr/>
          <p:nvPr/>
        </p:nvGrpSpPr>
        <p:grpSpPr>
          <a:xfrm>
            <a:off x="240300" y="2040425"/>
            <a:ext cx="11341125" cy="3773702"/>
            <a:chOff x="240300" y="2040425"/>
            <a:chExt cx="11341125" cy="3773702"/>
          </a:xfrm>
        </p:grpSpPr>
        <p:sp>
          <p:nvSpPr>
            <p:cNvPr id="448" name="Google Shape;448;p31"/>
            <p:cNvSpPr txBox="1"/>
            <p:nvPr/>
          </p:nvSpPr>
          <p:spPr>
            <a:xfrm>
              <a:off x="240300" y="2040425"/>
              <a:ext cx="7736100" cy="13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L.J.P. van der Maaten. </a:t>
              </a:r>
              <a:r>
                <a:rPr b="1" lang="en-US" sz="1800">
                  <a:solidFill>
                    <a:schemeClr val="dk1"/>
                  </a:solidFill>
                </a:rPr>
                <a:t>Learning a Parametric Embedding by Preserving Local Structure</a:t>
              </a:r>
              <a:r>
                <a:rPr lang="en-US" sz="1800">
                  <a:solidFill>
                    <a:schemeClr val="dk1"/>
                  </a:solidFill>
                </a:rPr>
                <a:t>. In </a:t>
              </a:r>
              <a:r>
                <a:rPr i="1" lang="en-US" sz="1800">
                  <a:solidFill>
                    <a:schemeClr val="dk1"/>
                  </a:solidFill>
                </a:rPr>
                <a:t>Proceedings of the Twelfth International Conference on Artificial Intelligence &amp; Statistics (AI-STATS), JMLR W&amp;CP</a:t>
              </a:r>
              <a:r>
                <a:rPr lang="en-US" sz="1800">
                  <a:solidFill>
                    <a:schemeClr val="dk1"/>
                  </a:solidFill>
                </a:rPr>
                <a:t> 5:384-391, 2009.</a:t>
              </a:r>
              <a:r>
                <a:rPr lang="en-US" sz="1800">
                  <a:solidFill>
                    <a:schemeClr val="dk1"/>
                  </a:solidFill>
                  <a:uFill>
                    <a:noFill/>
                  </a:uFill>
                  <a:hlinkClick r:id="rId8"/>
                </a:rPr>
                <a:t> </a:t>
              </a:r>
              <a:r>
                <a:rPr lang="en-US" sz="1800" u="sng">
                  <a:solidFill>
                    <a:schemeClr val="hlink"/>
                  </a:solidFill>
                  <a:hlinkClick r:id="rId9"/>
                </a:rPr>
                <a:t>PDF</a:t>
              </a:r>
              <a:endParaRPr sz="1800"/>
            </a:p>
          </p:txBody>
        </p:sp>
        <p:sp>
          <p:nvSpPr>
            <p:cNvPr id="449" name="Google Shape;449;p31"/>
            <p:cNvSpPr txBox="1"/>
            <p:nvPr/>
          </p:nvSpPr>
          <p:spPr>
            <a:xfrm>
              <a:off x="7681125" y="2262125"/>
              <a:ext cx="3900300" cy="11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rgbClr val="980000"/>
                  </a:solidFill>
                </a:rPr>
                <a:t>Connect output to neural network with t-SNE and minimize C in order to create dimensionality reduction algorithm.</a:t>
              </a:r>
              <a:endParaRPr i="1">
                <a:solidFill>
                  <a:srgbClr val="980000"/>
                </a:solidFill>
              </a:endParaRPr>
            </a:p>
          </p:txBody>
        </p:sp>
        <p:pic>
          <p:nvPicPr>
            <p:cNvPr id="450" name="Google Shape;450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490800" y="3332000"/>
              <a:ext cx="7528726" cy="24821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Other extensions and improvements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184825" y="841075"/>
            <a:ext cx="62388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L.J.P. van der Maaten and G.E. Hinton. </a:t>
            </a:r>
            <a:r>
              <a:rPr b="1" lang="en-US" sz="1800">
                <a:solidFill>
                  <a:schemeClr val="dk1"/>
                </a:solidFill>
              </a:rPr>
              <a:t>Visualizing Non-Metric Similarities in Multiple Maps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i="1" lang="en-US" sz="1800">
                <a:solidFill>
                  <a:schemeClr val="dk1"/>
                </a:solidFill>
              </a:rPr>
              <a:t>Machine Learning</a:t>
            </a:r>
            <a:r>
              <a:rPr lang="en-US" sz="1800">
                <a:solidFill>
                  <a:schemeClr val="dk1"/>
                </a:solidFill>
              </a:rPr>
              <a:t> 87(1):33-55, 2012.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PDF</a:t>
            </a:r>
            <a:endParaRPr sz="1800"/>
          </a:p>
        </p:txBody>
      </p:sp>
      <p:pic>
        <p:nvPicPr>
          <p:cNvPr id="457" name="Google Shape;4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200" y="841075"/>
            <a:ext cx="5282274" cy="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9775" y="1641200"/>
            <a:ext cx="5420875" cy="8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75" y="2610925"/>
            <a:ext cx="3960550" cy="27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2025" y="2983000"/>
            <a:ext cx="2620375" cy="217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zamek drzwi" id="461" name="Google Shape;46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9500" y="2795800"/>
            <a:ext cx="2150627" cy="27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1922450" y="5508600"/>
            <a:ext cx="1941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zamek</a:t>
            </a: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5011713" y="5231400"/>
            <a:ext cx="1941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zamek</a:t>
            </a:r>
            <a:endParaRPr/>
          </a:p>
        </p:txBody>
      </p:sp>
      <p:sp>
        <p:nvSpPr>
          <p:cNvPr id="464" name="Google Shape;464;p32"/>
          <p:cNvSpPr txBox="1"/>
          <p:nvPr/>
        </p:nvSpPr>
        <p:spPr>
          <a:xfrm>
            <a:off x="7987838" y="5637800"/>
            <a:ext cx="1941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zamek</a:t>
            </a:r>
            <a:endParaRPr/>
          </a:p>
        </p:txBody>
      </p:sp>
      <p:pic>
        <p:nvPicPr>
          <p:cNvPr id="465" name="Google Shape;46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64700" y="2544425"/>
            <a:ext cx="2287650" cy="3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2"/>
          <p:cNvSpPr txBox="1"/>
          <p:nvPr/>
        </p:nvSpPr>
        <p:spPr>
          <a:xfrm>
            <a:off x="9917300" y="5748900"/>
            <a:ext cx="2227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???</a:t>
            </a:r>
            <a:endParaRPr/>
          </a:p>
        </p:txBody>
      </p:sp>
      <p:sp>
        <p:nvSpPr>
          <p:cNvPr id="467" name="Google Shape;467;p32"/>
          <p:cNvSpPr txBox="1"/>
          <p:nvPr/>
        </p:nvSpPr>
        <p:spPr>
          <a:xfrm>
            <a:off x="2301400" y="6053900"/>
            <a:ext cx="7079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6D9EEB"/>
                </a:solidFill>
              </a:rPr>
              <a:t>multimap </a:t>
            </a:r>
            <a:r>
              <a:rPr i="1" lang="en-US" sz="1800">
                <a:solidFill>
                  <a:srgbClr val="6D9EEB"/>
                </a:solidFill>
              </a:rPr>
              <a:t>t-SNE can produce </a:t>
            </a:r>
            <a:r>
              <a:rPr i="1" lang="en-US" sz="1800">
                <a:solidFill>
                  <a:srgbClr val="6D9EEB"/>
                </a:solidFill>
              </a:rPr>
              <a:t>multiple</a:t>
            </a:r>
            <a:r>
              <a:rPr i="1" lang="en-US" sz="1800">
                <a:solidFill>
                  <a:srgbClr val="6D9EEB"/>
                </a:solidFill>
              </a:rPr>
              <a:t> maps which will maximize local structure. Number of maps is a parameter.</a:t>
            </a:r>
            <a:endParaRPr i="1" sz="1800"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Other extensions and improvements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3"/>
          <p:cNvSpPr txBox="1"/>
          <p:nvPr/>
        </p:nvSpPr>
        <p:spPr>
          <a:xfrm>
            <a:off x="194100" y="905775"/>
            <a:ext cx="64605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L.J.P. van der Maaten. </a:t>
            </a:r>
            <a:r>
              <a:rPr b="1" lang="en-US" sz="1800">
                <a:solidFill>
                  <a:schemeClr val="dk1"/>
                </a:solidFill>
              </a:rPr>
              <a:t>Accelerating t-SNE using Tree-Based Algorithms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i="1" lang="en-US" sz="1800">
                <a:solidFill>
                  <a:schemeClr val="dk1"/>
                </a:solidFill>
              </a:rPr>
              <a:t>Journal of Machine Learning Research</a:t>
            </a:r>
            <a:r>
              <a:rPr lang="en-US" sz="1800">
                <a:solidFill>
                  <a:schemeClr val="dk1"/>
                </a:solidFill>
              </a:rPr>
              <a:t> 15(Oct):3221-3245, </a:t>
            </a:r>
            <a:r>
              <a:rPr b="1" lang="en-US" sz="1800">
                <a:solidFill>
                  <a:schemeClr val="dk1"/>
                </a:solidFill>
              </a:rPr>
              <a:t>2014</a:t>
            </a:r>
            <a:r>
              <a:rPr lang="en-US" sz="1800">
                <a:solidFill>
                  <a:schemeClr val="dk1"/>
                </a:solidFill>
              </a:rPr>
              <a:t>.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PDF</a:t>
            </a:r>
            <a:endParaRPr sz="1800"/>
          </a:p>
        </p:txBody>
      </p:sp>
      <p:sp>
        <p:nvSpPr>
          <p:cNvPr id="474" name="Google Shape;474;p33"/>
          <p:cNvSpPr txBox="1"/>
          <p:nvPr/>
        </p:nvSpPr>
        <p:spPr>
          <a:xfrm>
            <a:off x="6543750" y="1053650"/>
            <a:ext cx="4196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</a:rPr>
              <a:t>First t-SNE paper in </a:t>
            </a:r>
            <a:r>
              <a:rPr b="1" lang="en-US">
                <a:solidFill>
                  <a:srgbClr val="E06666"/>
                </a:solidFill>
              </a:rPr>
              <a:t>2008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475" name="Google Shape;4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675" y="2336025"/>
            <a:ext cx="5688924" cy="429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905775" y="1966425"/>
            <a:ext cx="5295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</a:rPr>
              <a:t>Barnes–Hut simulation (1986): </a:t>
            </a:r>
            <a:r>
              <a:rPr b="1" lang="en-US" sz="1800">
                <a:solidFill>
                  <a:schemeClr val="dk1"/>
                </a:solidFill>
              </a:rPr>
              <a:t>O(</a:t>
            </a:r>
            <a:r>
              <a:rPr b="1" i="1" lang="en-US" sz="1800">
                <a:solidFill>
                  <a:schemeClr val="dk1"/>
                </a:solidFill>
              </a:rPr>
              <a:t>n</a:t>
            </a:r>
            <a:r>
              <a:rPr b="1" lang="en-US" sz="1800">
                <a:solidFill>
                  <a:schemeClr val="dk1"/>
                </a:solidFill>
              </a:rPr>
              <a:t> log </a:t>
            </a:r>
            <a:r>
              <a:rPr b="1" i="1" lang="en-US" sz="1800">
                <a:solidFill>
                  <a:schemeClr val="dk1"/>
                </a:solidFill>
              </a:rPr>
              <a:t>n</a:t>
            </a:r>
            <a:r>
              <a:rPr b="1" lang="en-US" sz="1800">
                <a:solidFill>
                  <a:schemeClr val="dk1"/>
                </a:solidFill>
              </a:rPr>
              <a:t>)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8493950" y="4538100"/>
            <a:ext cx="31794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sklearn </a:t>
            </a:r>
            <a:r>
              <a:rPr lang="en-US"/>
              <a:t>- theta is called angle, LOL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3C78D8"/>
                </a:solidFill>
              </a:rPr>
              <a:t>“Angle less than 0.2 has quickly increasing computation time and angle greater 0.8 has quickly increasing error” - </a:t>
            </a:r>
            <a:r>
              <a:rPr i="1" lang="en-US" u="sng">
                <a:solidFill>
                  <a:schemeClr val="hlink"/>
                </a:solidFill>
                <a:hlinkClick r:id="rId6"/>
              </a:rPr>
              <a:t>sklearn</a:t>
            </a:r>
            <a:endParaRPr i="1">
              <a:solidFill>
                <a:srgbClr val="3C78D8"/>
              </a:solidFill>
            </a:endParaRPr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1825" y="3724825"/>
            <a:ext cx="2344030" cy="86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33"/>
          <p:cNvGrpSpPr/>
          <p:nvPr/>
        </p:nvGrpSpPr>
        <p:grpSpPr>
          <a:xfrm>
            <a:off x="8355275" y="2125800"/>
            <a:ext cx="1996500" cy="1552750"/>
            <a:chOff x="8355275" y="2125800"/>
            <a:chExt cx="1996500" cy="1552750"/>
          </a:xfrm>
        </p:grpSpPr>
        <p:cxnSp>
          <p:nvCxnSpPr>
            <p:cNvPr id="480" name="Google Shape;480;p33"/>
            <p:cNvCxnSpPr/>
            <p:nvPr/>
          </p:nvCxnSpPr>
          <p:spPr>
            <a:xfrm rot="10800000">
              <a:off x="9140825" y="2486350"/>
              <a:ext cx="351300" cy="1192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81" name="Google Shape;481;p33"/>
            <p:cNvSpPr txBox="1"/>
            <p:nvPr/>
          </p:nvSpPr>
          <p:spPr>
            <a:xfrm>
              <a:off x="8355275" y="2125800"/>
              <a:ext cx="19965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Diagonal of cell</a:t>
              </a:r>
              <a:endParaRPr/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9972850" y="2234338"/>
            <a:ext cx="2219150" cy="1961763"/>
            <a:chOff x="9972850" y="2234338"/>
            <a:chExt cx="2219150" cy="1961763"/>
          </a:xfrm>
        </p:grpSpPr>
        <p:cxnSp>
          <p:nvCxnSpPr>
            <p:cNvPr id="483" name="Google Shape;483;p33"/>
            <p:cNvCxnSpPr/>
            <p:nvPr/>
          </p:nvCxnSpPr>
          <p:spPr>
            <a:xfrm flipH="1">
              <a:off x="9972850" y="2754300"/>
              <a:ext cx="951900" cy="1441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4" name="Google Shape;484;p33"/>
            <p:cNvSpPr txBox="1"/>
            <p:nvPr/>
          </p:nvSpPr>
          <p:spPr>
            <a:xfrm>
              <a:off x="10574400" y="2234338"/>
              <a:ext cx="1617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center of the </a:t>
              </a:r>
              <a:r>
                <a:rPr lang="en-US"/>
                <a:t>mass </a:t>
              </a:r>
              <a:endParaRPr/>
            </a:p>
          </p:txBody>
        </p:sp>
      </p:grpSp>
      <p:pic>
        <p:nvPicPr>
          <p:cNvPr id="485" name="Google Shape;48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155325" y="2809750"/>
            <a:ext cx="3350526" cy="34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 txBox="1"/>
          <p:nvPr/>
        </p:nvSpPr>
        <p:spPr>
          <a:xfrm>
            <a:off x="59850" y="2462038"/>
            <a:ext cx="1617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wikipedia</a:t>
            </a: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10240775" y="4122200"/>
            <a:ext cx="231000" cy="25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3"/>
          <p:cNvSpPr txBox="1"/>
          <p:nvPr/>
        </p:nvSpPr>
        <p:spPr>
          <a:xfrm>
            <a:off x="-332725" y="536075"/>
            <a:ext cx="46200" cy="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Other extensions and improvements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194100" y="905775"/>
            <a:ext cx="64605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L.J.P. van der Maaten. </a:t>
            </a:r>
            <a:r>
              <a:rPr b="1" lang="en-US" sz="1800">
                <a:solidFill>
                  <a:schemeClr val="dk1"/>
                </a:solidFill>
              </a:rPr>
              <a:t>Accelerating t-SNE using Tree-Based Algorithms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i="1" lang="en-US" sz="1800">
                <a:solidFill>
                  <a:schemeClr val="dk1"/>
                </a:solidFill>
              </a:rPr>
              <a:t>Journal of Machine Learning Research</a:t>
            </a:r>
            <a:r>
              <a:rPr lang="en-US" sz="1800">
                <a:solidFill>
                  <a:schemeClr val="dk1"/>
                </a:solidFill>
              </a:rPr>
              <a:t> 15(Oct):3221-3245, </a:t>
            </a:r>
            <a:r>
              <a:rPr b="1" lang="en-US" sz="1800">
                <a:solidFill>
                  <a:schemeClr val="dk1"/>
                </a:solidFill>
              </a:rPr>
              <a:t>2014</a:t>
            </a:r>
            <a:r>
              <a:rPr lang="en-US" sz="1800">
                <a:solidFill>
                  <a:schemeClr val="dk1"/>
                </a:solidFill>
              </a:rPr>
              <a:t>.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PDF</a:t>
            </a:r>
            <a:endParaRPr sz="1800"/>
          </a:p>
        </p:txBody>
      </p:sp>
      <p:sp>
        <p:nvSpPr>
          <p:cNvPr id="495" name="Google Shape;495;p34"/>
          <p:cNvSpPr txBox="1"/>
          <p:nvPr/>
        </p:nvSpPr>
        <p:spPr>
          <a:xfrm>
            <a:off x="-332725" y="536075"/>
            <a:ext cx="46200" cy="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750" y="861925"/>
            <a:ext cx="6105875" cy="5807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4"/>
          <p:cNvGrpSpPr/>
          <p:nvPr/>
        </p:nvGrpSpPr>
        <p:grpSpPr>
          <a:xfrm>
            <a:off x="73925" y="1886725"/>
            <a:ext cx="5938251" cy="4325525"/>
            <a:chOff x="73925" y="1886725"/>
            <a:chExt cx="5938251" cy="4325525"/>
          </a:xfrm>
        </p:grpSpPr>
        <p:pic>
          <p:nvPicPr>
            <p:cNvPr id="498" name="Google Shape;49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925" y="2079675"/>
              <a:ext cx="5938251" cy="1775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6550" y="3790050"/>
              <a:ext cx="4722950" cy="242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34"/>
            <p:cNvSpPr txBox="1"/>
            <p:nvPr/>
          </p:nvSpPr>
          <p:spPr>
            <a:xfrm>
              <a:off x="286525" y="1886725"/>
              <a:ext cx="50742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>
                  <a:solidFill>
                    <a:schemeClr val="hlink"/>
                  </a:solidFill>
                  <a:hlinkClick r:id="rId8"/>
                </a:rPr>
                <a:t>https://github.com/DmitryUlyanov/Multicore-TSNE</a:t>
              </a:r>
              <a:endParaRPr/>
            </a:p>
          </p:txBody>
        </p:sp>
      </p:grpSp>
      <p:cxnSp>
        <p:nvCxnSpPr>
          <p:cNvPr id="501" name="Google Shape;501;p34"/>
          <p:cNvCxnSpPr/>
          <p:nvPr/>
        </p:nvCxnSpPr>
        <p:spPr>
          <a:xfrm>
            <a:off x="302550" y="1950925"/>
            <a:ext cx="5501700" cy="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4"/>
          <p:cNvCxnSpPr/>
          <p:nvPr/>
        </p:nvCxnSpPr>
        <p:spPr>
          <a:xfrm>
            <a:off x="5517825" y="1756100"/>
            <a:ext cx="813300" cy="184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t-SNE problems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-332725" y="536075"/>
            <a:ext cx="46200" cy="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 txBox="1"/>
          <p:nvPr/>
        </p:nvSpPr>
        <p:spPr>
          <a:xfrm>
            <a:off x="360450" y="915025"/>
            <a:ext cx="9825000" cy="5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Results hard to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interpret</a:t>
            </a:r>
            <a:r>
              <a:rPr lang="en-US" sz="2400"/>
              <a:t> (cluster size, cluster distance do not resemble to actual ones)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Non deterministic </a:t>
            </a:r>
            <a:r>
              <a:rPr lang="en-US" sz="2400"/>
              <a:t>- results depend on initial conditions</a:t>
            </a:r>
            <a:r>
              <a:rPr lang="en-US" sz="2400"/>
              <a:t>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non-parametric mapping</a:t>
            </a:r>
            <a:r>
              <a:rPr lang="en-US" sz="2400"/>
              <a:t> - having final solution we cannot embed new points into resulting map (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parameteric t-SNE</a:t>
            </a:r>
            <a:r>
              <a:rPr lang="en-US" sz="2400"/>
              <a:t> ?)  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(</a:t>
            </a:r>
            <a:r>
              <a:rPr i="1" lang="en-US" sz="2400"/>
              <a:t>in my opinion</a:t>
            </a:r>
            <a:r>
              <a:rPr lang="en-US" sz="2400"/>
              <a:t>) lack of state-of-art implementation (multicore on OMP, CUDA without B-H). </a:t>
            </a:r>
            <a:r>
              <a:rPr i="1" lang="en-US" sz="2400"/>
              <a:t>Quick search gives:</a:t>
            </a:r>
            <a:r>
              <a:rPr lang="en-US" sz="2400"/>
              <a:t> </a:t>
            </a:r>
            <a:endParaRPr sz="2400"/>
          </a:p>
        </p:txBody>
      </p:sp>
      <p:pic>
        <p:nvPicPr>
          <p:cNvPr id="510" name="Google Shape;5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100" y="3784725"/>
            <a:ext cx="5319199" cy="19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9550" y="79113"/>
            <a:ext cx="3262899" cy="9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92200" y="1014925"/>
            <a:ext cx="3631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b="0" lang="en-US" sz="1800"/>
              <a:t>Another example by </a:t>
            </a:r>
            <a:r>
              <a:rPr b="0" lang="en-US" sz="1800" u="sng">
                <a:solidFill>
                  <a:schemeClr val="hlink"/>
                </a:solidFill>
                <a:hlinkClick r:id="rId3"/>
              </a:rPr>
              <a:t>A. Karpathy</a:t>
            </a:r>
            <a:r>
              <a:rPr b="0" lang="en-US" sz="1800"/>
              <a:t>:</a:t>
            </a:r>
            <a:endParaRPr b="0" sz="1800"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t-SNE 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4175"/>
            <a:ext cx="21336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165550" y="3036613"/>
            <a:ext cx="1977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50 000 images, 1000 classes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125" y="1923406"/>
            <a:ext cx="7191424" cy="23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4778400" y="1525900"/>
            <a:ext cx="3909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AlexNet 2012</a:t>
            </a:r>
            <a:endParaRPr b="1" sz="1800"/>
          </a:p>
        </p:txBody>
      </p:sp>
      <p:sp>
        <p:nvSpPr>
          <p:cNvPr id="62" name="Google Shape;62;p9"/>
          <p:cNvSpPr/>
          <p:nvPr/>
        </p:nvSpPr>
        <p:spPr>
          <a:xfrm>
            <a:off x="8678800" y="1546725"/>
            <a:ext cx="351300" cy="2359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986625" y="2849138"/>
            <a:ext cx="1353900" cy="5082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4096</a:t>
            </a:r>
            <a:endParaRPr b="1"/>
          </a:p>
        </p:txBody>
      </p:sp>
      <p:sp>
        <p:nvSpPr>
          <p:cNvPr id="64" name="Google Shape;64;p9"/>
          <p:cNvSpPr txBox="1"/>
          <p:nvPr/>
        </p:nvSpPr>
        <p:spPr>
          <a:xfrm>
            <a:off x="9300050" y="3350725"/>
            <a:ext cx="3000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extracted the 4096-dimensional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fc7 CNN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t-SNE problems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6"/>
          <p:cNvSpPr txBox="1"/>
          <p:nvPr/>
        </p:nvSpPr>
        <p:spPr>
          <a:xfrm>
            <a:off x="-332725" y="536075"/>
            <a:ext cx="46200" cy="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/>
        </p:nvSpPr>
        <p:spPr>
          <a:xfrm>
            <a:off x="360450" y="915025"/>
            <a:ext cx="95106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 u="sng">
                <a:solidFill>
                  <a:schemeClr val="hlink"/>
                </a:solidFill>
                <a:hlinkClick r:id="rId3"/>
              </a:rPr>
              <a:t>sklearn</a:t>
            </a:r>
            <a:r>
              <a:rPr lang="en-US" sz="2400"/>
              <a:t> - most general, but slow and unstable (in my case), no parametric, no multimap, a lot of parameters...</a:t>
            </a:r>
            <a:endParaRPr sz="2400"/>
          </a:p>
        </p:txBody>
      </p:sp>
      <p:pic>
        <p:nvPicPr>
          <p:cNvPr id="519" name="Google Shape;5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75" y="1779050"/>
            <a:ext cx="9707251" cy="7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550" y="2696575"/>
            <a:ext cx="7241675" cy="41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7"/>
          <p:cNvSpPr txBox="1"/>
          <p:nvPr>
            <p:ph type="title"/>
          </p:nvPr>
        </p:nvSpPr>
        <p:spPr>
          <a:xfrm>
            <a:off x="911424" y="577603"/>
            <a:ext cx="10369152" cy="56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References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7"/>
          <p:cNvSpPr txBox="1"/>
          <p:nvPr>
            <p:ph idx="1" type="body"/>
          </p:nvPr>
        </p:nvSpPr>
        <p:spPr>
          <a:xfrm>
            <a:off x="911424" y="1146077"/>
            <a:ext cx="10369152" cy="410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7"/>
          <p:cNvSpPr txBox="1"/>
          <p:nvPr>
            <p:ph idx="2" type="body"/>
          </p:nvPr>
        </p:nvSpPr>
        <p:spPr>
          <a:xfrm>
            <a:off x="911424" y="1772816"/>
            <a:ext cx="10369152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u="sng">
                <a:solidFill>
                  <a:schemeClr val="hlink"/>
                </a:solidFill>
                <a:hlinkClick r:id="rId3"/>
              </a:rPr>
              <a:t>http://distill.pub/2016/misread-tsne/</a:t>
            </a:r>
            <a:r>
              <a:rPr b="0" lang="en-US">
                <a:solidFill>
                  <a:schemeClr val="dk1"/>
                </a:solidFill>
              </a:rPr>
              <a:t> nice visualization for intuition with t-SNE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u="sng">
                <a:solidFill>
                  <a:schemeClr val="hlink"/>
                </a:solidFill>
                <a:hlinkClick r:id="rId4"/>
              </a:rPr>
              <a:t>https://lvdmaaten.github.io/publications/papers/JMLR_2008.pdf</a:t>
            </a:r>
            <a:r>
              <a:rPr b="0" lang="en-US">
                <a:solidFill>
                  <a:schemeClr val="dk1"/>
                </a:solidFill>
              </a:rPr>
              <a:t> - orginal papaer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u="sng">
                <a:solidFill>
                  <a:schemeClr val="hlink"/>
                </a:solidFill>
                <a:hlinkClick r:id="rId5"/>
              </a:rPr>
              <a:t>https://github.com/DmitryUlyanov/Multicore-TSNE</a:t>
            </a:r>
            <a:r>
              <a:rPr b="0" lang="en-US">
                <a:solidFill>
                  <a:schemeClr val="dk1"/>
                </a:solidFill>
              </a:rPr>
              <a:t> - multicore OMP implementation of t-SNE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u="sng">
                <a:solidFill>
                  <a:schemeClr val="hlink"/>
                </a:solidFill>
                <a:hlinkClick r:id="rId6"/>
              </a:rPr>
              <a:t>https://lvdmaaten.github.io/tsne/</a:t>
            </a:r>
            <a:r>
              <a:rPr b="0" lang="en-US">
                <a:solidFill>
                  <a:schemeClr val="dk1"/>
                </a:solidFill>
              </a:rPr>
              <a:t> author’s github page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u="sng">
                <a:solidFill>
                  <a:schemeClr val="hlink"/>
                </a:solidFill>
                <a:hlinkClick r:id="rId7"/>
              </a:rPr>
              <a:t>http://scikit-learn.org/stable/modules/generated/sklearn.manifold.TSNE.html</a:t>
            </a:r>
            <a:r>
              <a:rPr b="0" lang="en-US">
                <a:solidFill>
                  <a:schemeClr val="dk1"/>
                </a:solidFill>
              </a:rPr>
              <a:t> tsne on sklearn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4762509" y="3157700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 txBox="1"/>
          <p:nvPr>
            <p:ph idx="2" type="body"/>
          </p:nvPr>
        </p:nvSpPr>
        <p:spPr>
          <a:xfrm>
            <a:off x="4762509" y="3443452"/>
            <a:ext cx="2762251" cy="35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 txBox="1"/>
          <p:nvPr>
            <p:ph idx="3" type="body"/>
          </p:nvPr>
        </p:nvSpPr>
        <p:spPr>
          <a:xfrm>
            <a:off x="4762491" y="4021795"/>
            <a:ext cx="2715493" cy="500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292200" y="1014925"/>
            <a:ext cx="3631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b="0" lang="en-US" sz="1800"/>
              <a:t>Another example by </a:t>
            </a:r>
            <a:r>
              <a:rPr b="0" lang="en-US" sz="1800" u="sng">
                <a:solidFill>
                  <a:schemeClr val="hlink"/>
                </a:solidFill>
                <a:hlinkClick r:id="rId3"/>
              </a:rPr>
              <a:t>A. Karpathy</a:t>
            </a:r>
            <a:r>
              <a:rPr b="0" lang="en-US" sz="1800"/>
              <a:t>:</a:t>
            </a:r>
            <a:endParaRPr b="0" sz="1800"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t-SNE 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0"/>
          <p:cNvGrpSpPr/>
          <p:nvPr/>
        </p:nvGrpSpPr>
        <p:grpSpPr>
          <a:xfrm>
            <a:off x="3960450" y="2544018"/>
            <a:ext cx="1710000" cy="905707"/>
            <a:chOff x="3960450" y="2544018"/>
            <a:chExt cx="1710000" cy="905707"/>
          </a:xfrm>
        </p:grpSpPr>
        <p:sp>
          <p:nvSpPr>
            <p:cNvPr id="72" name="Google Shape;72;p10"/>
            <p:cNvSpPr/>
            <p:nvPr/>
          </p:nvSpPr>
          <p:spPr>
            <a:xfrm>
              <a:off x="3960450" y="2941525"/>
              <a:ext cx="1710000" cy="508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0"/>
            <p:cNvSpPr txBox="1"/>
            <p:nvPr/>
          </p:nvSpPr>
          <p:spPr>
            <a:xfrm>
              <a:off x="4011260" y="2544018"/>
              <a:ext cx="14325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t-SNE</a:t>
              </a:r>
              <a:endParaRPr b="1" sz="2400"/>
            </a:p>
          </p:txBody>
        </p:sp>
      </p:grp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30425" y="2112481"/>
            <a:ext cx="7191424" cy="23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/>
        </p:nvSpPr>
        <p:spPr>
          <a:xfrm>
            <a:off x="0" y="1483900"/>
            <a:ext cx="1765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AlexNet 2012</a:t>
            </a:r>
            <a:endParaRPr b="1" sz="1800"/>
          </a:p>
        </p:txBody>
      </p:sp>
      <p:sp>
        <p:nvSpPr>
          <p:cNvPr id="76" name="Google Shape;76;p10"/>
          <p:cNvSpPr/>
          <p:nvPr/>
        </p:nvSpPr>
        <p:spPr>
          <a:xfrm>
            <a:off x="1284725" y="1839325"/>
            <a:ext cx="351300" cy="2359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2333775" y="2842513"/>
            <a:ext cx="1353900" cy="5082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4096</a:t>
            </a:r>
            <a:endParaRPr b="1"/>
          </a:p>
        </p:txBody>
      </p:sp>
      <p:sp>
        <p:nvSpPr>
          <p:cNvPr id="78" name="Google Shape;78;p10"/>
          <p:cNvSpPr txBox="1"/>
          <p:nvPr/>
        </p:nvSpPr>
        <p:spPr>
          <a:xfrm>
            <a:off x="2022825" y="3350725"/>
            <a:ext cx="19758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extracted the 4096-dimensional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fc7 CNN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79" name="Google Shape;79;p10"/>
          <p:cNvGrpSpPr/>
          <p:nvPr/>
        </p:nvGrpSpPr>
        <p:grpSpPr>
          <a:xfrm>
            <a:off x="5767313" y="314574"/>
            <a:ext cx="5212763" cy="5730151"/>
            <a:chOff x="5767313" y="314574"/>
            <a:chExt cx="5212763" cy="5730151"/>
          </a:xfrm>
        </p:grpSpPr>
        <p:pic>
          <p:nvPicPr>
            <p:cNvPr id="80" name="Google Shape;80;p1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67313" y="314574"/>
              <a:ext cx="5092925" cy="5150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0"/>
            <p:cNvSpPr txBox="1"/>
            <p:nvPr/>
          </p:nvSpPr>
          <p:spPr>
            <a:xfrm>
              <a:off x="5832075" y="5647225"/>
              <a:ext cx="51480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u="sng">
                  <a:solidFill>
                    <a:schemeClr val="hlink"/>
                  </a:solidFill>
                  <a:hlinkClick r:id="rId7"/>
                </a:rPr>
                <a:t>plot on 2d surface, to each point then an image is assigned</a:t>
              </a:r>
              <a:endParaRPr/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1044400" y="4769175"/>
            <a:ext cx="38172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Note: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t-SNE</a:t>
            </a:r>
            <a:r>
              <a:rPr lang="en-US"/>
              <a:t>, can be used to check if created features or model generalize well and reveal correlation between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What is t-SNE ?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galaxies clusters"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0" y="938050"/>
            <a:ext cx="4515124" cy="28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alaxies clusters" id="89" name="Google Shape;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975" y="850950"/>
            <a:ext cx="4626000" cy="3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/>
        </p:nvSpPr>
        <p:spPr>
          <a:xfrm>
            <a:off x="328000" y="4032925"/>
            <a:ext cx="110589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/>
              <a:t>In my opinion:</a:t>
            </a:r>
            <a:r>
              <a:rPr lang="en-US"/>
              <a:t>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A n-body problem where the force is defined with special metric</a:t>
            </a:r>
            <a:endParaRPr sz="2400"/>
          </a:p>
        </p:txBody>
      </p:sp>
      <p:sp>
        <p:nvSpPr>
          <p:cNvPr id="91" name="Google Shape;91;p11"/>
          <p:cNvSpPr txBox="1"/>
          <p:nvPr/>
        </p:nvSpPr>
        <p:spPr>
          <a:xfrm>
            <a:off x="2708075" y="4900250"/>
            <a:ext cx="73200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Similar</a:t>
            </a:r>
            <a:r>
              <a:rPr lang="en-US" sz="2400"/>
              <a:t> objects are attracted, </a:t>
            </a:r>
            <a:r>
              <a:rPr b="1" lang="en-US" sz="2400"/>
              <a:t>dissimilar</a:t>
            </a:r>
            <a:r>
              <a:rPr lang="en-US" sz="2400"/>
              <a:t> </a:t>
            </a:r>
            <a:r>
              <a:rPr lang="en-US" sz="2400"/>
              <a:t>opposite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4704550" y="1148425"/>
            <a:ext cx="21351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t-SNE</a:t>
            </a:r>
            <a:endParaRPr b="1" sz="4800"/>
          </a:p>
        </p:txBody>
      </p:sp>
      <p:grpSp>
        <p:nvGrpSpPr>
          <p:cNvPr id="98" name="Google Shape;98;p12"/>
          <p:cNvGrpSpPr/>
          <p:nvPr/>
        </p:nvGrpSpPr>
        <p:grpSpPr>
          <a:xfrm>
            <a:off x="508300" y="1968825"/>
            <a:ext cx="3715500" cy="1695900"/>
            <a:chOff x="508300" y="1968825"/>
            <a:chExt cx="3715500" cy="1695900"/>
          </a:xfrm>
        </p:grpSpPr>
        <p:sp>
          <p:nvSpPr>
            <p:cNvPr id="99" name="Google Shape;99;p12"/>
            <p:cNvSpPr txBox="1"/>
            <p:nvPr/>
          </p:nvSpPr>
          <p:spPr>
            <a:xfrm>
              <a:off x="508300" y="2731125"/>
              <a:ext cx="2994600" cy="9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980000"/>
                  </a:solidFill>
                </a:rPr>
                <a:t>Student t distribution </a:t>
              </a:r>
              <a:endParaRPr i="1" sz="2400">
                <a:solidFill>
                  <a:srgbClr val="98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666666"/>
                  </a:solidFill>
                </a:rPr>
                <a:t>(uses t-d)</a:t>
              </a:r>
              <a:endParaRPr i="1" sz="2400">
                <a:solidFill>
                  <a:srgbClr val="980000"/>
                </a:solidFill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rgbClr val="980000"/>
                </a:solidFill>
              </a:endParaRPr>
            </a:p>
          </p:txBody>
        </p:sp>
        <p:cxnSp>
          <p:nvCxnSpPr>
            <p:cNvPr id="100" name="Google Shape;100;p12"/>
            <p:cNvCxnSpPr>
              <a:endCxn id="99" idx="0"/>
            </p:cNvCxnSpPr>
            <p:nvPr/>
          </p:nvCxnSpPr>
          <p:spPr>
            <a:xfrm flipH="1">
              <a:off x="2005600" y="1968825"/>
              <a:ext cx="2218200" cy="76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1" name="Google Shape;101;p12"/>
          <p:cNvGrpSpPr/>
          <p:nvPr/>
        </p:nvGrpSpPr>
        <p:grpSpPr>
          <a:xfrm>
            <a:off x="3285840" y="1987040"/>
            <a:ext cx="2994600" cy="1670700"/>
            <a:chOff x="3285840" y="1987040"/>
            <a:chExt cx="2994600" cy="1670700"/>
          </a:xfrm>
        </p:grpSpPr>
        <p:sp>
          <p:nvSpPr>
            <p:cNvPr id="102" name="Google Shape;102;p12"/>
            <p:cNvSpPr txBox="1"/>
            <p:nvPr/>
          </p:nvSpPr>
          <p:spPr>
            <a:xfrm>
              <a:off x="3285840" y="2724140"/>
              <a:ext cx="2994600" cy="9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980000"/>
                  </a:solidFill>
                </a:rPr>
                <a:t>Stochastic</a:t>
              </a:r>
              <a:endParaRPr i="1" sz="2400">
                <a:solidFill>
                  <a:srgbClr val="98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66666"/>
                  </a:solidFill>
                </a:rPr>
                <a:t>(uses gradient descent)</a:t>
              </a:r>
              <a:endParaRPr sz="1800">
                <a:solidFill>
                  <a:srgbClr val="666666"/>
                </a:solidFill>
              </a:endParaRPr>
            </a:p>
          </p:txBody>
        </p:sp>
        <p:cxnSp>
          <p:nvCxnSpPr>
            <p:cNvPr id="103" name="Google Shape;103;p12"/>
            <p:cNvCxnSpPr>
              <a:endCxn id="102" idx="0"/>
            </p:cNvCxnSpPr>
            <p:nvPr/>
          </p:nvCxnSpPr>
          <p:spPr>
            <a:xfrm flipH="1">
              <a:off x="4783140" y="1987040"/>
              <a:ext cx="96900" cy="73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4" name="Google Shape;104;p12"/>
          <p:cNvGrpSpPr/>
          <p:nvPr/>
        </p:nvGrpSpPr>
        <p:grpSpPr>
          <a:xfrm>
            <a:off x="5754440" y="2042619"/>
            <a:ext cx="2994600" cy="1622100"/>
            <a:chOff x="5754440" y="2042619"/>
            <a:chExt cx="2994600" cy="1622100"/>
          </a:xfrm>
        </p:grpSpPr>
        <p:sp>
          <p:nvSpPr>
            <p:cNvPr id="105" name="Google Shape;105;p12"/>
            <p:cNvSpPr txBox="1"/>
            <p:nvPr/>
          </p:nvSpPr>
          <p:spPr>
            <a:xfrm>
              <a:off x="5754440" y="2731119"/>
              <a:ext cx="2994600" cy="9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980000"/>
                  </a:solidFill>
                </a:rPr>
                <a:t>Neighbor</a:t>
              </a:r>
              <a:endParaRPr i="1" sz="2400">
                <a:solidFill>
                  <a:srgbClr val="98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666666"/>
                  </a:solidFill>
                </a:rPr>
                <a:t>(uses distance metric)</a:t>
              </a:r>
              <a:endParaRPr i="1" sz="2400">
                <a:solidFill>
                  <a:srgbClr val="980000"/>
                </a:solidFill>
              </a:endParaRPr>
            </a:p>
          </p:txBody>
        </p:sp>
        <p:cxnSp>
          <p:nvCxnSpPr>
            <p:cNvPr id="106" name="Google Shape;106;p12"/>
            <p:cNvCxnSpPr>
              <a:endCxn id="105" idx="0"/>
            </p:cNvCxnSpPr>
            <p:nvPr/>
          </p:nvCxnSpPr>
          <p:spPr>
            <a:xfrm>
              <a:off x="6421640" y="2042619"/>
              <a:ext cx="830100" cy="6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7" name="Google Shape;107;p12"/>
          <p:cNvGrpSpPr/>
          <p:nvPr/>
        </p:nvGrpSpPr>
        <p:grpSpPr>
          <a:xfrm>
            <a:off x="6962215" y="1806744"/>
            <a:ext cx="4554900" cy="1851000"/>
            <a:chOff x="6962215" y="1806744"/>
            <a:chExt cx="4554900" cy="1851000"/>
          </a:xfrm>
        </p:grpSpPr>
        <p:sp>
          <p:nvSpPr>
            <p:cNvPr id="108" name="Google Shape;108;p12"/>
            <p:cNvSpPr txBox="1"/>
            <p:nvPr/>
          </p:nvSpPr>
          <p:spPr>
            <a:xfrm>
              <a:off x="8522515" y="2724144"/>
              <a:ext cx="2994600" cy="9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980000"/>
                  </a:solidFill>
                </a:rPr>
                <a:t>Embeding</a:t>
              </a:r>
              <a:endParaRPr i="1" sz="2400">
                <a:solidFill>
                  <a:srgbClr val="98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666666"/>
                  </a:solidFill>
                </a:rPr>
                <a:t>(embeds results in low </a:t>
              </a:r>
              <a:endParaRPr sz="1800">
                <a:solidFill>
                  <a:srgbClr val="66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666666"/>
                  </a:solidFill>
                </a:rPr>
                <a:t>dimensions)</a:t>
              </a:r>
              <a:endParaRPr sz="1800">
                <a:solidFill>
                  <a:srgbClr val="66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rgbClr val="980000"/>
                </a:solidFill>
              </a:endParaRPr>
            </a:p>
          </p:txBody>
        </p:sp>
        <p:cxnSp>
          <p:nvCxnSpPr>
            <p:cNvPr id="109" name="Google Shape;109;p12"/>
            <p:cNvCxnSpPr>
              <a:endCxn id="108" idx="0"/>
            </p:cNvCxnSpPr>
            <p:nvPr/>
          </p:nvCxnSpPr>
          <p:spPr>
            <a:xfrm>
              <a:off x="6962215" y="1806744"/>
              <a:ext cx="3057600" cy="91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116550" y="815700"/>
            <a:ext cx="10299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theory will go with simple examples to get intuition (</a:t>
            </a:r>
            <a:r>
              <a:rPr b="1" lang="en-US" sz="2400"/>
              <a:t>FORTRAN</a:t>
            </a:r>
            <a:r>
              <a:rPr lang="en-US" sz="2400"/>
              <a:t>)</a:t>
            </a:r>
            <a:endParaRPr sz="2400"/>
          </a:p>
        </p:txBody>
      </p:sp>
      <p:sp>
        <p:nvSpPr>
          <p:cNvPr id="116" name="Google Shape;116;p13"/>
          <p:cNvSpPr txBox="1"/>
          <p:nvPr/>
        </p:nvSpPr>
        <p:spPr>
          <a:xfrm>
            <a:off x="471375" y="1580475"/>
            <a:ext cx="109524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</a:t>
            </a:r>
            <a:r>
              <a:rPr lang="en-US" sz="1800"/>
              <a:t>probabilities of picking j when i has sigma_i:</a:t>
            </a:r>
            <a:endParaRPr sz="1800"/>
          </a:p>
        </p:txBody>
      </p:sp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463" y="2136900"/>
            <a:ext cx="4210125" cy="92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3"/>
          <p:cNvGrpSpPr/>
          <p:nvPr/>
        </p:nvGrpSpPr>
        <p:grpSpPr>
          <a:xfrm>
            <a:off x="7865587" y="2136900"/>
            <a:ext cx="3214188" cy="645012"/>
            <a:chOff x="7865587" y="2136900"/>
            <a:chExt cx="3214188" cy="645012"/>
          </a:xfrm>
        </p:grpSpPr>
        <p:cxnSp>
          <p:nvCxnSpPr>
            <p:cNvPr id="119" name="Google Shape;119;p13"/>
            <p:cNvCxnSpPr/>
            <p:nvPr/>
          </p:nvCxnSpPr>
          <p:spPr>
            <a:xfrm flipH="1">
              <a:off x="7865587" y="2467812"/>
              <a:ext cx="674700" cy="31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" name="Google Shape;120;p13"/>
            <p:cNvSpPr txBox="1"/>
            <p:nvPr/>
          </p:nvSpPr>
          <p:spPr>
            <a:xfrm>
              <a:off x="8621275" y="2136900"/>
              <a:ext cx="2458500" cy="6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normalization</a:t>
              </a:r>
              <a:endParaRPr sz="1800"/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341725" y="3216050"/>
            <a:ext cx="9150401" cy="944425"/>
            <a:chOff x="341725" y="3216050"/>
            <a:chExt cx="9150401" cy="944425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725" y="3216050"/>
              <a:ext cx="9150401" cy="5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5900" y="3734150"/>
              <a:ext cx="4168425" cy="426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3"/>
          <p:cNvGrpSpPr/>
          <p:nvPr/>
        </p:nvGrpSpPr>
        <p:grpSpPr>
          <a:xfrm>
            <a:off x="7199900" y="3031525"/>
            <a:ext cx="3879725" cy="3047900"/>
            <a:chOff x="7199900" y="3031525"/>
            <a:chExt cx="3879725" cy="3047900"/>
          </a:xfrm>
        </p:grpSpPr>
        <p:cxnSp>
          <p:nvCxnSpPr>
            <p:cNvPr id="125" name="Google Shape;125;p13"/>
            <p:cNvCxnSpPr/>
            <p:nvPr/>
          </p:nvCxnSpPr>
          <p:spPr>
            <a:xfrm rot="10800000">
              <a:off x="7199900" y="3031525"/>
              <a:ext cx="545400" cy="237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6" name="Google Shape;126;p13"/>
            <p:cNvSpPr txBox="1"/>
            <p:nvPr/>
          </p:nvSpPr>
          <p:spPr>
            <a:xfrm>
              <a:off x="7338625" y="5517825"/>
              <a:ext cx="37410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explained later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16550" y="815700"/>
            <a:ext cx="10299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theory will go with simple examples to get intuition (</a:t>
            </a:r>
            <a:r>
              <a:rPr b="1" lang="en-US" sz="2400"/>
              <a:t>FORTRAN</a:t>
            </a:r>
            <a:r>
              <a:rPr lang="en-US" sz="2400"/>
              <a:t>)</a:t>
            </a:r>
            <a:endParaRPr sz="2400"/>
          </a:p>
        </p:txBody>
      </p:sp>
      <p:sp>
        <p:nvSpPr>
          <p:cNvPr id="133" name="Google Shape;133;p14"/>
          <p:cNvSpPr txBox="1"/>
          <p:nvPr/>
        </p:nvSpPr>
        <p:spPr>
          <a:xfrm>
            <a:off x="471375" y="1580475"/>
            <a:ext cx="109524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463" y="2136900"/>
            <a:ext cx="4210125" cy="92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4"/>
          <p:cNvCxnSpPr/>
          <p:nvPr/>
        </p:nvCxnSpPr>
        <p:spPr>
          <a:xfrm flipH="1">
            <a:off x="7865587" y="2467812"/>
            <a:ext cx="6747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4"/>
          <p:cNvSpPr txBox="1"/>
          <p:nvPr/>
        </p:nvSpPr>
        <p:spPr>
          <a:xfrm>
            <a:off x="8621275" y="2136900"/>
            <a:ext cx="2458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normalization</a:t>
            </a:r>
            <a:endParaRPr sz="18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125" y="3094300"/>
            <a:ext cx="4459676" cy="36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6608450" y="3271875"/>
            <a:ext cx="50835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Example data generated for testing:</a:t>
            </a:r>
            <a:endParaRPr b="1" sz="1800"/>
          </a:p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10 classes in 50 dimensional vectors.</a:t>
            </a:r>
            <a:endParaRPr/>
          </a:p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can see from the pij definition?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can globally shuffle elements of those vectors and not change pij. </a:t>
            </a:r>
            <a:r>
              <a:rPr b="1" lang="en-US">
                <a:solidFill>
                  <a:srgbClr val="980000"/>
                </a:solidFill>
              </a:rPr>
              <a:t>Very GOOD!</a:t>
            </a:r>
            <a:endParaRPr b="1">
              <a:solidFill>
                <a:srgbClr val="98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(in my opinion)</a:t>
            </a:r>
            <a:r>
              <a:rPr lang="en-US"/>
              <a:t>, we need vector elements to be of the same order, otherwise we may have dominating direction. </a:t>
            </a:r>
            <a:r>
              <a:rPr b="1" lang="en-US"/>
              <a:t>Probably</a:t>
            </a:r>
            <a:r>
              <a:rPr lang="en-US"/>
              <a:t> we need to normalize somehow input for tSNE. </a:t>
            </a:r>
            <a:r>
              <a:rPr b="1" lang="en-US">
                <a:solidFill>
                  <a:srgbClr val="980000"/>
                </a:solidFill>
              </a:rPr>
              <a:t>Not GOOD!</a:t>
            </a:r>
            <a:endParaRPr b="1">
              <a:solidFill>
                <a:srgbClr val="980000"/>
              </a:solidFill>
            </a:endParaRPr>
          </a:p>
          <a:p>
            <a:pPr indent="-317500" lvl="0" marL="45720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pij - defined above is not symmetric, which physically is not correct…(</a:t>
            </a:r>
            <a:r>
              <a:rPr b="1" lang="en-US">
                <a:solidFill>
                  <a:srgbClr val="980000"/>
                </a:solidFill>
              </a:rPr>
              <a:t>can be fixed</a:t>
            </a:r>
            <a:r>
              <a:rPr lang="en-US"/>
              <a:t>)</a:t>
            </a:r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 flipH="1" rot="10800000">
            <a:off x="4833875" y="2911325"/>
            <a:ext cx="1127700" cy="7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4"/>
          <p:cNvCxnSpPr/>
          <p:nvPr/>
        </p:nvCxnSpPr>
        <p:spPr>
          <a:xfrm flipH="1" rot="10800000">
            <a:off x="6035400" y="2939150"/>
            <a:ext cx="3789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16549" y="180178"/>
            <a:ext cx="10369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139FDA"/>
              </a:buClr>
              <a:buFont typeface="Arial"/>
              <a:buNone/>
            </a:pPr>
            <a:r>
              <a:rPr lang="en-US" sz="4050"/>
              <a:t>A theory behind t-SNE</a:t>
            </a:r>
            <a:endParaRPr b="0" i="0" sz="4050" u="none" cap="none" strike="noStrike">
              <a:solidFill>
                <a:srgbClr val="139F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203325" y="822575"/>
            <a:ext cx="6183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convert high dimensional distances to conditional probabilities of picking j when i has sigma_i:</a:t>
            </a:r>
            <a:endParaRPr sz="1800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438" y="741775"/>
            <a:ext cx="4210125" cy="9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75" y="1754125"/>
            <a:ext cx="2916175" cy="23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925" y="1800350"/>
            <a:ext cx="3905125" cy="3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9850" y="5622875"/>
            <a:ext cx="2324600" cy="7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1750" y="1692825"/>
            <a:ext cx="3988301" cy="38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3059275" y="5894475"/>
            <a:ext cx="4981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Lets then symmetrize it and normalize:</a:t>
            </a:r>
            <a:r>
              <a:rPr lang="en-US"/>
              <a:t> sum(pij) =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RNAX-motyw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